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Lst>
  <p:notesMasterIdLst>
    <p:notesMasterId r:id="rId25"/>
  </p:notesMasterIdLst>
  <p:sldIdLst>
    <p:sldId id="256" r:id="rId2"/>
    <p:sldId id="278" r:id="rId3"/>
    <p:sldId id="257" r:id="rId4"/>
    <p:sldId id="258" r:id="rId5"/>
    <p:sldId id="259" r:id="rId6"/>
    <p:sldId id="260" r:id="rId7"/>
    <p:sldId id="261" r:id="rId8"/>
    <p:sldId id="262" r:id="rId9"/>
    <p:sldId id="263" r:id="rId10"/>
    <p:sldId id="264" r:id="rId11"/>
    <p:sldId id="277" r:id="rId12"/>
    <p:sldId id="265" r:id="rId13"/>
    <p:sldId id="266" r:id="rId14"/>
    <p:sldId id="267" r:id="rId15"/>
    <p:sldId id="268" r:id="rId16"/>
    <p:sldId id="269" r:id="rId17"/>
    <p:sldId id="270" r:id="rId18"/>
    <p:sldId id="272" r:id="rId19"/>
    <p:sldId id="271" r:id="rId20"/>
    <p:sldId id="273" r:id="rId21"/>
    <p:sldId id="274" r:id="rId22"/>
    <p:sldId id="275" r:id="rId23"/>
    <p:sldId id="276" r:id="rId24"/>
  </p:sldIdLst>
  <p:sldSz cx="12192000" cy="6858000"/>
  <p:notesSz cx="6858000" cy="9144000"/>
  <p:defaultTextStyle>
    <a:defPPr>
      <a:defRPr lang="en-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74"/>
  </p:normalViewPr>
  <p:slideViewPr>
    <p:cSldViewPr snapToGrid="0" snapToObjects="1">
      <p:cViewPr varScale="1">
        <p:scale>
          <a:sx n="102" d="100"/>
          <a:sy n="102" d="100"/>
        </p:scale>
        <p:origin x="4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304C9E8-811D-48E5-B436-F6535564D352}"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C2ACAD09-39C1-41AC-9A8F-19F92FDFFEDC}">
      <dgm:prSet/>
      <dgm:spPr/>
      <dgm:t>
        <a:bodyPr/>
        <a:lstStyle/>
        <a:p>
          <a:pPr>
            <a:defRPr cap="all"/>
          </a:pPr>
          <a:r>
            <a:rPr lang="es-ES_tradnl" b="1" dirty="0"/>
            <a:t>Conectividad: </a:t>
          </a:r>
          <a:r>
            <a:rPr lang="en-US" dirty="0"/>
            <a:t>Describe </a:t>
          </a:r>
          <a:r>
            <a:rPr lang="en-US" dirty="0" err="1"/>
            <a:t>cómo</a:t>
          </a:r>
          <a:r>
            <a:rPr lang="en-US" dirty="0"/>
            <a:t> los </a:t>
          </a:r>
          <a:r>
            <a:rPr lang="en-US" dirty="0" err="1"/>
            <a:t>metabolitos</a:t>
          </a:r>
          <a:r>
            <a:rPr lang="en-US" dirty="0"/>
            <a:t> </a:t>
          </a:r>
          <a:r>
            <a:rPr lang="en-US" dirty="0" err="1"/>
            <a:t>están</a:t>
          </a:r>
          <a:r>
            <a:rPr lang="en-US" dirty="0"/>
            <a:t> </a:t>
          </a:r>
          <a:r>
            <a:rPr lang="en-US" dirty="0" err="1"/>
            <a:t>interconectados</a:t>
          </a:r>
          <a:r>
            <a:rPr lang="en-US" dirty="0"/>
            <a:t> a </a:t>
          </a:r>
          <a:r>
            <a:rPr lang="en-US" dirty="0" err="1"/>
            <a:t>través</a:t>
          </a:r>
          <a:r>
            <a:rPr lang="en-US" dirty="0"/>
            <a:t> de </a:t>
          </a:r>
          <a:r>
            <a:rPr lang="en-US" dirty="0" err="1"/>
            <a:t>reacciones</a:t>
          </a:r>
          <a:r>
            <a:rPr lang="en-US" dirty="0"/>
            <a:t> </a:t>
          </a:r>
          <a:r>
            <a:rPr lang="en-US" dirty="0" err="1"/>
            <a:t>bioquímicas</a:t>
          </a:r>
          <a:r>
            <a:rPr lang="en-US" dirty="0"/>
            <a:t>. </a:t>
          </a:r>
          <a:r>
            <a:rPr lang="en-US" dirty="0" err="1"/>
            <a:t>Algunas</a:t>
          </a:r>
          <a:r>
            <a:rPr lang="en-US" dirty="0"/>
            <a:t> </a:t>
          </a:r>
          <a:r>
            <a:rPr lang="en-US" dirty="0" err="1"/>
            <a:t>moléculas</a:t>
          </a:r>
          <a:r>
            <a:rPr lang="en-US" dirty="0"/>
            <a:t> </a:t>
          </a:r>
          <a:r>
            <a:rPr lang="en-US" dirty="0" err="1"/>
            <a:t>pueden</a:t>
          </a:r>
          <a:r>
            <a:rPr lang="en-US" dirty="0"/>
            <a:t> </a:t>
          </a:r>
          <a:r>
            <a:rPr lang="en-US" dirty="0" err="1"/>
            <a:t>tener</a:t>
          </a:r>
          <a:r>
            <a:rPr lang="en-US" dirty="0"/>
            <a:t> una </a:t>
          </a:r>
          <a:r>
            <a:rPr lang="en-US" dirty="0" err="1"/>
            <a:t>alta</a:t>
          </a:r>
          <a:r>
            <a:rPr lang="en-US" dirty="0"/>
            <a:t> </a:t>
          </a:r>
          <a:r>
            <a:rPr lang="en-US" dirty="0" err="1"/>
            <a:t>conectividad</a:t>
          </a:r>
          <a:r>
            <a:rPr lang="en-US" dirty="0"/>
            <a:t> </a:t>
          </a:r>
          <a:r>
            <a:rPr lang="en-US" dirty="0" err="1"/>
            <a:t>si</a:t>
          </a:r>
          <a:r>
            <a:rPr lang="en-US" dirty="0"/>
            <a:t> </a:t>
          </a:r>
          <a:r>
            <a:rPr lang="en-US" dirty="0" err="1"/>
            <a:t>participan</a:t>
          </a:r>
          <a:r>
            <a:rPr lang="en-US" dirty="0"/>
            <a:t> </a:t>
          </a:r>
          <a:r>
            <a:rPr lang="en-US" dirty="0" err="1"/>
            <a:t>en</a:t>
          </a:r>
          <a:r>
            <a:rPr lang="en-US" dirty="0"/>
            <a:t> </a:t>
          </a:r>
          <a:r>
            <a:rPr lang="en-US" dirty="0" err="1"/>
            <a:t>muchas</a:t>
          </a:r>
          <a:r>
            <a:rPr lang="en-US" dirty="0"/>
            <a:t> </a:t>
          </a:r>
          <a:r>
            <a:rPr lang="en-US" dirty="0" err="1"/>
            <a:t>reacciones</a:t>
          </a:r>
          <a:r>
            <a:rPr lang="en-US" dirty="0"/>
            <a:t> </a:t>
          </a:r>
          <a:r>
            <a:rPr lang="en-US" dirty="0" err="1"/>
            <a:t>diferentes</a:t>
          </a:r>
          <a:r>
            <a:rPr lang="en-US" dirty="0"/>
            <a:t>.</a:t>
          </a:r>
        </a:p>
      </dgm:t>
    </dgm:pt>
    <dgm:pt modelId="{CDAAB4C0-CA45-43C9-B0C3-7F116FAE526C}" type="parTrans" cxnId="{B16B04B1-9BD8-4213-83AB-3A8CD6519118}">
      <dgm:prSet/>
      <dgm:spPr/>
      <dgm:t>
        <a:bodyPr/>
        <a:lstStyle/>
        <a:p>
          <a:endParaRPr lang="en-US"/>
        </a:p>
      </dgm:t>
    </dgm:pt>
    <dgm:pt modelId="{3187DB94-C8F9-405F-8D13-6CD3443E4B8E}" type="sibTrans" cxnId="{B16B04B1-9BD8-4213-83AB-3A8CD6519118}">
      <dgm:prSet/>
      <dgm:spPr/>
      <dgm:t>
        <a:bodyPr/>
        <a:lstStyle/>
        <a:p>
          <a:endParaRPr lang="en-US"/>
        </a:p>
      </dgm:t>
    </dgm:pt>
    <dgm:pt modelId="{73A555CB-E49D-433A-ABE0-ACB6F9FE70CD}">
      <dgm:prSet/>
      <dgm:spPr/>
      <dgm:t>
        <a:bodyPr/>
        <a:lstStyle/>
        <a:p>
          <a:pPr>
            <a:defRPr cap="all"/>
          </a:pPr>
          <a:r>
            <a:rPr lang="es-ES_tradnl" b="1"/>
            <a:t>Modularidad: </a:t>
          </a:r>
          <a:r>
            <a:rPr lang="en-US"/>
            <a:t>Las redes metabólicas pueden estar organizadas en módulos o subredes, que representan rutas metabólicas específicas (e.g., ciclo de Krebs, vía de las pentosas fosfato). Esto permite una organización functional donde diferentes rutas pueden ser reguladas de manera independiente.</a:t>
          </a:r>
        </a:p>
      </dgm:t>
    </dgm:pt>
    <dgm:pt modelId="{BD11CA03-BF18-46C8-AC2B-F9E094F53D7A}" type="parTrans" cxnId="{02D607CA-B309-4328-9F66-F96B014D2711}">
      <dgm:prSet/>
      <dgm:spPr/>
      <dgm:t>
        <a:bodyPr/>
        <a:lstStyle/>
        <a:p>
          <a:endParaRPr lang="en-US"/>
        </a:p>
      </dgm:t>
    </dgm:pt>
    <dgm:pt modelId="{95DB1C51-6A7A-4325-BF23-998C75F1FD3F}" type="sibTrans" cxnId="{02D607CA-B309-4328-9F66-F96B014D2711}">
      <dgm:prSet/>
      <dgm:spPr/>
      <dgm:t>
        <a:bodyPr/>
        <a:lstStyle/>
        <a:p>
          <a:endParaRPr lang="en-US"/>
        </a:p>
      </dgm:t>
    </dgm:pt>
    <dgm:pt modelId="{D724BF3B-93A2-4D54-9277-19FBC374E882}">
      <dgm:prSet/>
      <dgm:spPr/>
      <dgm:t>
        <a:bodyPr/>
        <a:lstStyle/>
        <a:p>
          <a:pPr>
            <a:defRPr cap="all"/>
          </a:pPr>
          <a:r>
            <a:rPr lang="es-ES_tradnl" b="1"/>
            <a:t>Robustez: </a:t>
          </a:r>
          <a:r>
            <a:rPr lang="en-US"/>
            <a:t>La capacidad de la red para mantener su funcionamiento general a pesar de perturbaciones o fallos en componentes individuales.</a:t>
          </a:r>
        </a:p>
      </dgm:t>
    </dgm:pt>
    <dgm:pt modelId="{F8397AB1-D584-4461-8DBB-C301A455C747}" type="parTrans" cxnId="{DD8016C4-2004-41AF-8CD4-F04F0AB6AB0A}">
      <dgm:prSet/>
      <dgm:spPr/>
      <dgm:t>
        <a:bodyPr/>
        <a:lstStyle/>
        <a:p>
          <a:endParaRPr lang="en-US"/>
        </a:p>
      </dgm:t>
    </dgm:pt>
    <dgm:pt modelId="{ED099A76-73BF-4031-B1F0-298834F31418}" type="sibTrans" cxnId="{DD8016C4-2004-41AF-8CD4-F04F0AB6AB0A}">
      <dgm:prSet/>
      <dgm:spPr/>
      <dgm:t>
        <a:bodyPr/>
        <a:lstStyle/>
        <a:p>
          <a:endParaRPr lang="en-US"/>
        </a:p>
      </dgm:t>
    </dgm:pt>
    <dgm:pt modelId="{F17B4D81-E770-483D-9052-49CE621D9408}" type="pres">
      <dgm:prSet presAssocID="{7304C9E8-811D-48E5-B436-F6535564D352}" presName="root" presStyleCnt="0">
        <dgm:presLayoutVars>
          <dgm:dir/>
          <dgm:resizeHandles val="exact"/>
        </dgm:presLayoutVars>
      </dgm:prSet>
      <dgm:spPr/>
    </dgm:pt>
    <dgm:pt modelId="{1FB93C62-75BF-4DB3-823B-8F93D4F2D5DD}" type="pres">
      <dgm:prSet presAssocID="{C2ACAD09-39C1-41AC-9A8F-19F92FDFFEDC}" presName="compNode" presStyleCnt="0"/>
      <dgm:spPr/>
    </dgm:pt>
    <dgm:pt modelId="{033BD2C5-C254-4C63-A421-94B280BCE87C}" type="pres">
      <dgm:prSet presAssocID="{C2ACAD09-39C1-41AC-9A8F-19F92FDFFEDC}" presName="iconBgRect" presStyleLbl="bgShp" presStyleIdx="0" presStyleCnt="3"/>
      <dgm:spPr>
        <a:prstGeom prst="round2DiagRect">
          <a:avLst>
            <a:gd name="adj1" fmla="val 29727"/>
            <a:gd name="adj2" fmla="val 0"/>
          </a:avLst>
        </a:prstGeom>
      </dgm:spPr>
    </dgm:pt>
    <dgm:pt modelId="{B1055A4F-0D22-4781-8620-1F9521C8D356}" type="pres">
      <dgm:prSet presAssocID="{C2ACAD09-39C1-41AC-9A8F-19F92FDFFEDC}"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Atom"/>
        </a:ext>
      </dgm:extLst>
    </dgm:pt>
    <dgm:pt modelId="{08CF0667-B982-4141-9380-5C3F49909BCF}" type="pres">
      <dgm:prSet presAssocID="{C2ACAD09-39C1-41AC-9A8F-19F92FDFFEDC}" presName="spaceRect" presStyleCnt="0"/>
      <dgm:spPr/>
    </dgm:pt>
    <dgm:pt modelId="{05EBE74D-6E12-44A3-86E2-E2082185BC01}" type="pres">
      <dgm:prSet presAssocID="{C2ACAD09-39C1-41AC-9A8F-19F92FDFFEDC}" presName="textRect" presStyleLbl="revTx" presStyleIdx="0" presStyleCnt="3">
        <dgm:presLayoutVars>
          <dgm:chMax val="1"/>
          <dgm:chPref val="1"/>
        </dgm:presLayoutVars>
      </dgm:prSet>
      <dgm:spPr/>
    </dgm:pt>
    <dgm:pt modelId="{4A87B28D-060D-4DEA-A625-2463284DD0E2}" type="pres">
      <dgm:prSet presAssocID="{3187DB94-C8F9-405F-8D13-6CD3443E4B8E}" presName="sibTrans" presStyleCnt="0"/>
      <dgm:spPr/>
    </dgm:pt>
    <dgm:pt modelId="{9E8BBA25-012A-42EF-A48A-CEBE1637F63B}" type="pres">
      <dgm:prSet presAssocID="{73A555CB-E49D-433A-ABE0-ACB6F9FE70CD}" presName="compNode" presStyleCnt="0"/>
      <dgm:spPr/>
    </dgm:pt>
    <dgm:pt modelId="{CA40D46A-3CE1-49C1-BB5E-A24DA1A805DA}" type="pres">
      <dgm:prSet presAssocID="{73A555CB-E49D-433A-ABE0-ACB6F9FE70CD}" presName="iconBgRect" presStyleLbl="bgShp" presStyleIdx="1" presStyleCnt="3"/>
      <dgm:spPr>
        <a:prstGeom prst="round2DiagRect">
          <a:avLst>
            <a:gd name="adj1" fmla="val 29727"/>
            <a:gd name="adj2" fmla="val 0"/>
          </a:avLst>
        </a:prstGeom>
      </dgm:spPr>
    </dgm:pt>
    <dgm:pt modelId="{98EA081D-CDCC-41FE-A45C-6296EC2C3C73}" type="pres">
      <dgm:prSet presAssocID="{73A555CB-E49D-433A-ABE0-ACB6F9FE70CD}"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lowchart"/>
        </a:ext>
      </dgm:extLst>
    </dgm:pt>
    <dgm:pt modelId="{D20E6901-E0B4-4F17-9AB6-CE018F5F7A28}" type="pres">
      <dgm:prSet presAssocID="{73A555CB-E49D-433A-ABE0-ACB6F9FE70CD}" presName="spaceRect" presStyleCnt="0"/>
      <dgm:spPr/>
    </dgm:pt>
    <dgm:pt modelId="{BDDED6C9-0CDF-4EF7-9EE8-CB800366E25C}" type="pres">
      <dgm:prSet presAssocID="{73A555CB-E49D-433A-ABE0-ACB6F9FE70CD}" presName="textRect" presStyleLbl="revTx" presStyleIdx="1" presStyleCnt="3">
        <dgm:presLayoutVars>
          <dgm:chMax val="1"/>
          <dgm:chPref val="1"/>
        </dgm:presLayoutVars>
      </dgm:prSet>
      <dgm:spPr/>
    </dgm:pt>
    <dgm:pt modelId="{71C95EBA-3938-4FCB-96AB-0E7D1AE2E054}" type="pres">
      <dgm:prSet presAssocID="{95DB1C51-6A7A-4325-BF23-998C75F1FD3F}" presName="sibTrans" presStyleCnt="0"/>
      <dgm:spPr/>
    </dgm:pt>
    <dgm:pt modelId="{5B0BA621-61DA-4A09-A828-81EB34840E1B}" type="pres">
      <dgm:prSet presAssocID="{D724BF3B-93A2-4D54-9277-19FBC374E882}" presName="compNode" presStyleCnt="0"/>
      <dgm:spPr/>
    </dgm:pt>
    <dgm:pt modelId="{7AD8ED15-29AA-4378-AEFF-3465B44730C2}" type="pres">
      <dgm:prSet presAssocID="{D724BF3B-93A2-4D54-9277-19FBC374E882}" presName="iconBgRect" presStyleLbl="bgShp" presStyleIdx="2" presStyleCnt="3"/>
      <dgm:spPr>
        <a:prstGeom prst="round2DiagRect">
          <a:avLst>
            <a:gd name="adj1" fmla="val 29727"/>
            <a:gd name="adj2" fmla="val 0"/>
          </a:avLst>
        </a:prstGeom>
      </dgm:spPr>
    </dgm:pt>
    <dgm:pt modelId="{18DCBA00-9CCB-4240-A222-AD3D80378EB8}" type="pres">
      <dgm:prSet presAssocID="{D724BF3B-93A2-4D54-9277-19FBC374E882}"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FE447397-B2E4-4168-A01B-3D88785160AC}" type="pres">
      <dgm:prSet presAssocID="{D724BF3B-93A2-4D54-9277-19FBC374E882}" presName="spaceRect" presStyleCnt="0"/>
      <dgm:spPr/>
    </dgm:pt>
    <dgm:pt modelId="{5004A7C7-865C-4C68-BBBF-94308765635B}" type="pres">
      <dgm:prSet presAssocID="{D724BF3B-93A2-4D54-9277-19FBC374E882}" presName="textRect" presStyleLbl="revTx" presStyleIdx="2" presStyleCnt="3">
        <dgm:presLayoutVars>
          <dgm:chMax val="1"/>
          <dgm:chPref val="1"/>
        </dgm:presLayoutVars>
      </dgm:prSet>
      <dgm:spPr/>
    </dgm:pt>
  </dgm:ptLst>
  <dgm:cxnLst>
    <dgm:cxn modelId="{547F6A3E-1681-4D0C-84E7-7869B75385AA}" type="presOf" srcId="{D724BF3B-93A2-4D54-9277-19FBC374E882}" destId="{5004A7C7-865C-4C68-BBBF-94308765635B}" srcOrd="0" destOrd="0" presId="urn:microsoft.com/office/officeart/2018/5/layout/IconLeafLabelList"/>
    <dgm:cxn modelId="{7831BF85-EF7C-4F65-9744-61B86C2A5A21}" type="presOf" srcId="{73A555CB-E49D-433A-ABE0-ACB6F9FE70CD}" destId="{BDDED6C9-0CDF-4EF7-9EE8-CB800366E25C}" srcOrd="0" destOrd="0" presId="urn:microsoft.com/office/officeart/2018/5/layout/IconLeafLabelList"/>
    <dgm:cxn modelId="{8E979391-6ADD-4BE1-A602-CCFADD8A9FD8}" type="presOf" srcId="{7304C9E8-811D-48E5-B436-F6535564D352}" destId="{F17B4D81-E770-483D-9052-49CE621D9408}" srcOrd="0" destOrd="0" presId="urn:microsoft.com/office/officeart/2018/5/layout/IconLeafLabelList"/>
    <dgm:cxn modelId="{C93A7EA3-DF50-4D85-8887-725091FD35E2}" type="presOf" srcId="{C2ACAD09-39C1-41AC-9A8F-19F92FDFFEDC}" destId="{05EBE74D-6E12-44A3-86E2-E2082185BC01}" srcOrd="0" destOrd="0" presId="urn:microsoft.com/office/officeart/2018/5/layout/IconLeafLabelList"/>
    <dgm:cxn modelId="{B16B04B1-9BD8-4213-83AB-3A8CD6519118}" srcId="{7304C9E8-811D-48E5-B436-F6535564D352}" destId="{C2ACAD09-39C1-41AC-9A8F-19F92FDFFEDC}" srcOrd="0" destOrd="0" parTransId="{CDAAB4C0-CA45-43C9-B0C3-7F116FAE526C}" sibTransId="{3187DB94-C8F9-405F-8D13-6CD3443E4B8E}"/>
    <dgm:cxn modelId="{DD8016C4-2004-41AF-8CD4-F04F0AB6AB0A}" srcId="{7304C9E8-811D-48E5-B436-F6535564D352}" destId="{D724BF3B-93A2-4D54-9277-19FBC374E882}" srcOrd="2" destOrd="0" parTransId="{F8397AB1-D584-4461-8DBB-C301A455C747}" sibTransId="{ED099A76-73BF-4031-B1F0-298834F31418}"/>
    <dgm:cxn modelId="{02D607CA-B309-4328-9F66-F96B014D2711}" srcId="{7304C9E8-811D-48E5-B436-F6535564D352}" destId="{73A555CB-E49D-433A-ABE0-ACB6F9FE70CD}" srcOrd="1" destOrd="0" parTransId="{BD11CA03-BF18-46C8-AC2B-F9E094F53D7A}" sibTransId="{95DB1C51-6A7A-4325-BF23-998C75F1FD3F}"/>
    <dgm:cxn modelId="{86AA15F5-9437-4967-B294-39331E5E4EDE}" type="presParOf" srcId="{F17B4D81-E770-483D-9052-49CE621D9408}" destId="{1FB93C62-75BF-4DB3-823B-8F93D4F2D5DD}" srcOrd="0" destOrd="0" presId="urn:microsoft.com/office/officeart/2018/5/layout/IconLeafLabelList"/>
    <dgm:cxn modelId="{7B1059EA-3A43-4125-9D97-0E1E0DD7E78A}" type="presParOf" srcId="{1FB93C62-75BF-4DB3-823B-8F93D4F2D5DD}" destId="{033BD2C5-C254-4C63-A421-94B280BCE87C}" srcOrd="0" destOrd="0" presId="urn:microsoft.com/office/officeart/2018/5/layout/IconLeafLabelList"/>
    <dgm:cxn modelId="{D81B7137-AAD7-43C3-B540-E2C0134C57AC}" type="presParOf" srcId="{1FB93C62-75BF-4DB3-823B-8F93D4F2D5DD}" destId="{B1055A4F-0D22-4781-8620-1F9521C8D356}" srcOrd="1" destOrd="0" presId="urn:microsoft.com/office/officeart/2018/5/layout/IconLeafLabelList"/>
    <dgm:cxn modelId="{4473194C-0390-4305-9516-4067D0C9BDE2}" type="presParOf" srcId="{1FB93C62-75BF-4DB3-823B-8F93D4F2D5DD}" destId="{08CF0667-B982-4141-9380-5C3F49909BCF}" srcOrd="2" destOrd="0" presId="urn:microsoft.com/office/officeart/2018/5/layout/IconLeafLabelList"/>
    <dgm:cxn modelId="{355C2F21-9F05-4A9D-A464-8D1493768F19}" type="presParOf" srcId="{1FB93C62-75BF-4DB3-823B-8F93D4F2D5DD}" destId="{05EBE74D-6E12-44A3-86E2-E2082185BC01}" srcOrd="3" destOrd="0" presId="urn:microsoft.com/office/officeart/2018/5/layout/IconLeafLabelList"/>
    <dgm:cxn modelId="{1E8015AF-B07F-4045-872C-0C0054E58190}" type="presParOf" srcId="{F17B4D81-E770-483D-9052-49CE621D9408}" destId="{4A87B28D-060D-4DEA-A625-2463284DD0E2}" srcOrd="1" destOrd="0" presId="urn:microsoft.com/office/officeart/2018/5/layout/IconLeafLabelList"/>
    <dgm:cxn modelId="{2D23ECA8-0897-46EB-8E31-9BBC48FD51D3}" type="presParOf" srcId="{F17B4D81-E770-483D-9052-49CE621D9408}" destId="{9E8BBA25-012A-42EF-A48A-CEBE1637F63B}" srcOrd="2" destOrd="0" presId="urn:microsoft.com/office/officeart/2018/5/layout/IconLeafLabelList"/>
    <dgm:cxn modelId="{7901F19F-F285-4DFF-9587-0CFFF92393EF}" type="presParOf" srcId="{9E8BBA25-012A-42EF-A48A-CEBE1637F63B}" destId="{CA40D46A-3CE1-49C1-BB5E-A24DA1A805DA}" srcOrd="0" destOrd="0" presId="urn:microsoft.com/office/officeart/2018/5/layout/IconLeafLabelList"/>
    <dgm:cxn modelId="{228CF5E7-A4FB-46E5-9F99-C2F79AF78427}" type="presParOf" srcId="{9E8BBA25-012A-42EF-A48A-CEBE1637F63B}" destId="{98EA081D-CDCC-41FE-A45C-6296EC2C3C73}" srcOrd="1" destOrd="0" presId="urn:microsoft.com/office/officeart/2018/5/layout/IconLeafLabelList"/>
    <dgm:cxn modelId="{64353CB5-8A08-42C9-AB1C-F7BA9BFA53F4}" type="presParOf" srcId="{9E8BBA25-012A-42EF-A48A-CEBE1637F63B}" destId="{D20E6901-E0B4-4F17-9AB6-CE018F5F7A28}" srcOrd="2" destOrd="0" presId="urn:microsoft.com/office/officeart/2018/5/layout/IconLeafLabelList"/>
    <dgm:cxn modelId="{B8BE2CF1-A23D-4A1F-AB0E-4494F094D12E}" type="presParOf" srcId="{9E8BBA25-012A-42EF-A48A-CEBE1637F63B}" destId="{BDDED6C9-0CDF-4EF7-9EE8-CB800366E25C}" srcOrd="3" destOrd="0" presId="urn:microsoft.com/office/officeart/2018/5/layout/IconLeafLabelList"/>
    <dgm:cxn modelId="{B1D4B3BA-4BE0-445B-A7E4-0A152D4A6B13}" type="presParOf" srcId="{F17B4D81-E770-483D-9052-49CE621D9408}" destId="{71C95EBA-3938-4FCB-96AB-0E7D1AE2E054}" srcOrd="3" destOrd="0" presId="urn:microsoft.com/office/officeart/2018/5/layout/IconLeafLabelList"/>
    <dgm:cxn modelId="{BE613FD4-9280-4F50-906C-3237B2B804BA}" type="presParOf" srcId="{F17B4D81-E770-483D-9052-49CE621D9408}" destId="{5B0BA621-61DA-4A09-A828-81EB34840E1B}" srcOrd="4" destOrd="0" presId="urn:microsoft.com/office/officeart/2018/5/layout/IconLeafLabelList"/>
    <dgm:cxn modelId="{D390C390-2BD0-4F78-A813-9973020E6FA1}" type="presParOf" srcId="{5B0BA621-61DA-4A09-A828-81EB34840E1B}" destId="{7AD8ED15-29AA-4378-AEFF-3465B44730C2}" srcOrd="0" destOrd="0" presId="urn:microsoft.com/office/officeart/2018/5/layout/IconLeafLabelList"/>
    <dgm:cxn modelId="{EC754F6B-F5C5-4E8C-A905-B7767669E213}" type="presParOf" srcId="{5B0BA621-61DA-4A09-A828-81EB34840E1B}" destId="{18DCBA00-9CCB-4240-A222-AD3D80378EB8}" srcOrd="1" destOrd="0" presId="urn:microsoft.com/office/officeart/2018/5/layout/IconLeafLabelList"/>
    <dgm:cxn modelId="{2DEBDDF7-A58D-4FF0-8004-330BFB72D793}" type="presParOf" srcId="{5B0BA621-61DA-4A09-A828-81EB34840E1B}" destId="{FE447397-B2E4-4168-A01B-3D88785160AC}" srcOrd="2" destOrd="0" presId="urn:microsoft.com/office/officeart/2018/5/layout/IconLeafLabelList"/>
    <dgm:cxn modelId="{931FC314-A9E4-4CD1-921B-CBC3FD836003}" type="presParOf" srcId="{5B0BA621-61DA-4A09-A828-81EB34840E1B}" destId="{5004A7C7-865C-4C68-BBBF-94308765635B}"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3BD2C5-C254-4C63-A421-94B280BCE87C}">
      <dsp:nvSpPr>
        <dsp:cNvPr id="0" name=""/>
        <dsp:cNvSpPr/>
      </dsp:nvSpPr>
      <dsp:spPr>
        <a:xfrm>
          <a:off x="350882" y="458274"/>
          <a:ext cx="1096927" cy="1096927"/>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1055A4F-0D22-4781-8620-1F9521C8D356}">
      <dsp:nvSpPr>
        <dsp:cNvPr id="0" name=""/>
        <dsp:cNvSpPr/>
      </dsp:nvSpPr>
      <dsp:spPr>
        <a:xfrm>
          <a:off x="584653" y="692045"/>
          <a:ext cx="629384" cy="62938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5EBE74D-6E12-44A3-86E2-E2082185BC01}">
      <dsp:nvSpPr>
        <dsp:cNvPr id="0" name=""/>
        <dsp:cNvSpPr/>
      </dsp:nvSpPr>
      <dsp:spPr>
        <a:xfrm>
          <a:off x="224" y="1896867"/>
          <a:ext cx="1798242" cy="2564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s-ES_tradnl" sz="1100" b="1" kern="1200" dirty="0"/>
            <a:t>Conectividad: </a:t>
          </a:r>
          <a:r>
            <a:rPr lang="en-US" sz="1100" kern="1200" dirty="0"/>
            <a:t>Describe </a:t>
          </a:r>
          <a:r>
            <a:rPr lang="en-US" sz="1100" kern="1200" dirty="0" err="1"/>
            <a:t>cómo</a:t>
          </a:r>
          <a:r>
            <a:rPr lang="en-US" sz="1100" kern="1200" dirty="0"/>
            <a:t> los </a:t>
          </a:r>
          <a:r>
            <a:rPr lang="en-US" sz="1100" kern="1200" dirty="0" err="1"/>
            <a:t>metabolitos</a:t>
          </a:r>
          <a:r>
            <a:rPr lang="en-US" sz="1100" kern="1200" dirty="0"/>
            <a:t> </a:t>
          </a:r>
          <a:r>
            <a:rPr lang="en-US" sz="1100" kern="1200" dirty="0" err="1"/>
            <a:t>están</a:t>
          </a:r>
          <a:r>
            <a:rPr lang="en-US" sz="1100" kern="1200" dirty="0"/>
            <a:t> </a:t>
          </a:r>
          <a:r>
            <a:rPr lang="en-US" sz="1100" kern="1200" dirty="0" err="1"/>
            <a:t>interconectados</a:t>
          </a:r>
          <a:r>
            <a:rPr lang="en-US" sz="1100" kern="1200" dirty="0"/>
            <a:t> a </a:t>
          </a:r>
          <a:r>
            <a:rPr lang="en-US" sz="1100" kern="1200" dirty="0" err="1"/>
            <a:t>través</a:t>
          </a:r>
          <a:r>
            <a:rPr lang="en-US" sz="1100" kern="1200" dirty="0"/>
            <a:t> de </a:t>
          </a:r>
          <a:r>
            <a:rPr lang="en-US" sz="1100" kern="1200" dirty="0" err="1"/>
            <a:t>reacciones</a:t>
          </a:r>
          <a:r>
            <a:rPr lang="en-US" sz="1100" kern="1200" dirty="0"/>
            <a:t> </a:t>
          </a:r>
          <a:r>
            <a:rPr lang="en-US" sz="1100" kern="1200" dirty="0" err="1"/>
            <a:t>bioquímicas</a:t>
          </a:r>
          <a:r>
            <a:rPr lang="en-US" sz="1100" kern="1200" dirty="0"/>
            <a:t>. </a:t>
          </a:r>
          <a:r>
            <a:rPr lang="en-US" sz="1100" kern="1200" dirty="0" err="1"/>
            <a:t>Algunas</a:t>
          </a:r>
          <a:r>
            <a:rPr lang="en-US" sz="1100" kern="1200" dirty="0"/>
            <a:t> </a:t>
          </a:r>
          <a:r>
            <a:rPr lang="en-US" sz="1100" kern="1200" dirty="0" err="1"/>
            <a:t>moléculas</a:t>
          </a:r>
          <a:r>
            <a:rPr lang="en-US" sz="1100" kern="1200" dirty="0"/>
            <a:t> </a:t>
          </a:r>
          <a:r>
            <a:rPr lang="en-US" sz="1100" kern="1200" dirty="0" err="1"/>
            <a:t>pueden</a:t>
          </a:r>
          <a:r>
            <a:rPr lang="en-US" sz="1100" kern="1200" dirty="0"/>
            <a:t> </a:t>
          </a:r>
          <a:r>
            <a:rPr lang="en-US" sz="1100" kern="1200" dirty="0" err="1"/>
            <a:t>tener</a:t>
          </a:r>
          <a:r>
            <a:rPr lang="en-US" sz="1100" kern="1200" dirty="0"/>
            <a:t> una </a:t>
          </a:r>
          <a:r>
            <a:rPr lang="en-US" sz="1100" kern="1200" dirty="0" err="1"/>
            <a:t>alta</a:t>
          </a:r>
          <a:r>
            <a:rPr lang="en-US" sz="1100" kern="1200" dirty="0"/>
            <a:t> </a:t>
          </a:r>
          <a:r>
            <a:rPr lang="en-US" sz="1100" kern="1200" dirty="0" err="1"/>
            <a:t>conectividad</a:t>
          </a:r>
          <a:r>
            <a:rPr lang="en-US" sz="1100" kern="1200" dirty="0"/>
            <a:t> </a:t>
          </a:r>
          <a:r>
            <a:rPr lang="en-US" sz="1100" kern="1200" dirty="0" err="1"/>
            <a:t>si</a:t>
          </a:r>
          <a:r>
            <a:rPr lang="en-US" sz="1100" kern="1200" dirty="0"/>
            <a:t> </a:t>
          </a:r>
          <a:r>
            <a:rPr lang="en-US" sz="1100" kern="1200" dirty="0" err="1"/>
            <a:t>participan</a:t>
          </a:r>
          <a:r>
            <a:rPr lang="en-US" sz="1100" kern="1200" dirty="0"/>
            <a:t> </a:t>
          </a:r>
          <a:r>
            <a:rPr lang="en-US" sz="1100" kern="1200" dirty="0" err="1"/>
            <a:t>en</a:t>
          </a:r>
          <a:r>
            <a:rPr lang="en-US" sz="1100" kern="1200" dirty="0"/>
            <a:t> </a:t>
          </a:r>
          <a:r>
            <a:rPr lang="en-US" sz="1100" kern="1200" dirty="0" err="1"/>
            <a:t>muchas</a:t>
          </a:r>
          <a:r>
            <a:rPr lang="en-US" sz="1100" kern="1200" dirty="0"/>
            <a:t> </a:t>
          </a:r>
          <a:r>
            <a:rPr lang="en-US" sz="1100" kern="1200" dirty="0" err="1"/>
            <a:t>reacciones</a:t>
          </a:r>
          <a:r>
            <a:rPr lang="en-US" sz="1100" kern="1200" dirty="0"/>
            <a:t> </a:t>
          </a:r>
          <a:r>
            <a:rPr lang="en-US" sz="1100" kern="1200" dirty="0" err="1"/>
            <a:t>diferentes</a:t>
          </a:r>
          <a:r>
            <a:rPr lang="en-US" sz="1100" kern="1200" dirty="0"/>
            <a:t>.</a:t>
          </a:r>
        </a:p>
      </dsp:txBody>
      <dsp:txXfrm>
        <a:off x="224" y="1896867"/>
        <a:ext cx="1798242" cy="2564520"/>
      </dsp:txXfrm>
    </dsp:sp>
    <dsp:sp modelId="{CA40D46A-3CE1-49C1-BB5E-A24DA1A805DA}">
      <dsp:nvSpPr>
        <dsp:cNvPr id="0" name=""/>
        <dsp:cNvSpPr/>
      </dsp:nvSpPr>
      <dsp:spPr>
        <a:xfrm>
          <a:off x="2463816" y="458274"/>
          <a:ext cx="1096927" cy="1096927"/>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8EA081D-CDCC-41FE-A45C-6296EC2C3C73}">
      <dsp:nvSpPr>
        <dsp:cNvPr id="0" name=""/>
        <dsp:cNvSpPr/>
      </dsp:nvSpPr>
      <dsp:spPr>
        <a:xfrm>
          <a:off x="2697588" y="692045"/>
          <a:ext cx="629384" cy="62938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DDED6C9-0CDF-4EF7-9EE8-CB800366E25C}">
      <dsp:nvSpPr>
        <dsp:cNvPr id="0" name=""/>
        <dsp:cNvSpPr/>
      </dsp:nvSpPr>
      <dsp:spPr>
        <a:xfrm>
          <a:off x="2113159" y="1896867"/>
          <a:ext cx="1798242" cy="2564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s-ES_tradnl" sz="1100" b="1" kern="1200"/>
            <a:t>Modularidad: </a:t>
          </a:r>
          <a:r>
            <a:rPr lang="en-US" sz="1100" kern="1200"/>
            <a:t>Las redes metabólicas pueden estar organizadas en módulos o subredes, que representan rutas metabólicas específicas (e.g., ciclo de Krebs, vía de las pentosas fosfato). Esto permite una organización functional donde diferentes rutas pueden ser reguladas de manera independiente.</a:t>
          </a:r>
        </a:p>
      </dsp:txBody>
      <dsp:txXfrm>
        <a:off x="2113159" y="1896867"/>
        <a:ext cx="1798242" cy="2564520"/>
      </dsp:txXfrm>
    </dsp:sp>
    <dsp:sp modelId="{7AD8ED15-29AA-4378-AEFF-3465B44730C2}">
      <dsp:nvSpPr>
        <dsp:cNvPr id="0" name=""/>
        <dsp:cNvSpPr/>
      </dsp:nvSpPr>
      <dsp:spPr>
        <a:xfrm>
          <a:off x="4576751" y="458274"/>
          <a:ext cx="1096927" cy="1096927"/>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8DCBA00-9CCB-4240-A222-AD3D80378EB8}">
      <dsp:nvSpPr>
        <dsp:cNvPr id="0" name=""/>
        <dsp:cNvSpPr/>
      </dsp:nvSpPr>
      <dsp:spPr>
        <a:xfrm>
          <a:off x="4810522" y="692045"/>
          <a:ext cx="629384" cy="62938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004A7C7-865C-4C68-BBBF-94308765635B}">
      <dsp:nvSpPr>
        <dsp:cNvPr id="0" name=""/>
        <dsp:cNvSpPr/>
      </dsp:nvSpPr>
      <dsp:spPr>
        <a:xfrm>
          <a:off x="4226093" y="1896867"/>
          <a:ext cx="1798242" cy="2564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s-ES_tradnl" sz="1100" b="1" kern="1200"/>
            <a:t>Robustez: </a:t>
          </a:r>
          <a:r>
            <a:rPr lang="en-US" sz="1100" kern="1200"/>
            <a:t>La capacidad de la red para mantener su funcionamiento general a pesar de perturbaciones o fallos en componentes individuales.</a:t>
          </a:r>
        </a:p>
      </dsp:txBody>
      <dsp:txXfrm>
        <a:off x="4226093" y="1896867"/>
        <a:ext cx="1798242" cy="2564520"/>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png>
</file>

<file path=ppt/media/image15.png>
</file>

<file path=ppt/media/image16.png>
</file>

<file path=ppt/media/image17.tiff>
</file>

<file path=ppt/media/image18.tiff>
</file>

<file path=ppt/media/image2.tiff>
</file>

<file path=ppt/media/image3.png>
</file>

<file path=ppt/media/image4.tiff>
</file>

<file path=ppt/media/image5.tiff>
</file>

<file path=ppt/media/image6.tiff>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12E380-C931-B748-A4F7-CB6F33992EE5}" type="datetimeFigureOut">
              <a:rPr lang="es-ES_tradnl" smtClean="0"/>
              <a:t>13/6/24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971685-DAA3-AD49-903C-F357613B38E1}" type="slidenum">
              <a:rPr lang="es-ES_tradnl" smtClean="0"/>
              <a:t>‹#›</a:t>
            </a:fld>
            <a:endParaRPr lang="es-ES_tradnl"/>
          </a:p>
        </p:txBody>
      </p:sp>
    </p:spTree>
    <p:extLst>
      <p:ext uri="{BB962C8B-B14F-4D97-AF65-F5344CB8AC3E}">
        <p14:creationId xmlns:p14="http://schemas.microsoft.com/office/powerpoint/2010/main" val="1679654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latin typeface="Helvetica" pitchFamily="2" charset="0"/>
              </a:rPr>
              <a:t>When the Web meets the cell: using personalized PageRank for analyzing protein interaction networks. BIOINFORMATICS</a:t>
            </a:r>
          </a:p>
          <a:p>
            <a:r>
              <a:rPr lang="en-US" dirty="0">
                <a:effectLst/>
                <a:latin typeface="Helvetica" pitchFamily="2" charset="0"/>
              </a:rPr>
              <a:t>Gábor Iván1,2 and Vince Grolmusz1,2,∗</a:t>
            </a:r>
          </a:p>
          <a:p>
            <a:endParaRPr lang="es-ES_tradnl" dirty="0"/>
          </a:p>
        </p:txBody>
      </p:sp>
      <p:sp>
        <p:nvSpPr>
          <p:cNvPr id="4" name="Slide Number Placeholder 3"/>
          <p:cNvSpPr>
            <a:spLocks noGrp="1"/>
          </p:cNvSpPr>
          <p:nvPr>
            <p:ph type="sldNum" sz="quarter" idx="5"/>
          </p:nvPr>
        </p:nvSpPr>
        <p:spPr/>
        <p:txBody>
          <a:bodyPr/>
          <a:lstStyle/>
          <a:p>
            <a:fld id="{41971685-DAA3-AD49-903C-F357613B38E1}" type="slidenum">
              <a:rPr lang="es-ES_tradnl" smtClean="0"/>
              <a:t>1</a:t>
            </a:fld>
            <a:endParaRPr lang="es-ES_tradnl"/>
          </a:p>
        </p:txBody>
      </p:sp>
    </p:spTree>
    <p:extLst>
      <p:ext uri="{BB962C8B-B14F-4D97-AF65-F5344CB8AC3E}">
        <p14:creationId xmlns:p14="http://schemas.microsoft.com/office/powerpoint/2010/main" val="1946764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41971685-DAA3-AD49-903C-F357613B38E1}" type="slidenum">
              <a:rPr lang="es-ES_tradnl" smtClean="0"/>
              <a:t>3</a:t>
            </a:fld>
            <a:endParaRPr lang="es-ES_tradnl"/>
          </a:p>
        </p:txBody>
      </p:sp>
    </p:spTree>
    <p:extLst>
      <p:ext uri="{BB962C8B-B14F-4D97-AF65-F5344CB8AC3E}">
        <p14:creationId xmlns:p14="http://schemas.microsoft.com/office/powerpoint/2010/main" val="39443490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dirty="0"/>
              <a:t>Si c no está demasiado cerca de cero, entonces el algoritmo de PageRank no depende excesivamente de la restructura local de la red y es menos susceptible a cambios pequeños</a:t>
            </a:r>
            <a:br>
              <a:rPr lang="es-ES_tradnl" dirty="0"/>
            </a:br>
            <a:br>
              <a:rPr lang="es-ES_tradnl" dirty="0"/>
            </a:br>
            <a:r>
              <a:rPr lang="en-US" dirty="0"/>
              <a:t>La </a:t>
            </a:r>
            <a:r>
              <a:rPr lang="en-US" dirty="0" err="1"/>
              <a:t>desigualdad</a:t>
            </a:r>
            <a:r>
              <a:rPr lang="en-US" dirty="0"/>
              <a:t> </a:t>
            </a:r>
            <a:r>
              <a:rPr lang="en-US" dirty="0" err="1"/>
              <a:t>muestra</a:t>
            </a:r>
            <a:r>
              <a:rPr lang="en-US" dirty="0"/>
              <a:t> que </a:t>
            </a:r>
            <a:r>
              <a:rPr lang="en-US" dirty="0" err="1"/>
              <a:t>si</a:t>
            </a:r>
            <a:r>
              <a:rPr lang="en-US" dirty="0"/>
              <a:t> solo se </a:t>
            </a:r>
            <a:r>
              <a:rPr lang="en-US" dirty="0" err="1"/>
              <a:t>perturban</a:t>
            </a:r>
            <a:r>
              <a:rPr lang="en-US" dirty="0"/>
              <a:t> los </a:t>
            </a:r>
            <a:r>
              <a:rPr lang="en-US" dirty="0" err="1"/>
              <a:t>bordes</a:t>
            </a:r>
            <a:r>
              <a:rPr lang="en-US" dirty="0"/>
              <a:t> entre </a:t>
            </a:r>
            <a:r>
              <a:rPr lang="en-US" dirty="0" err="1"/>
              <a:t>nodos</a:t>
            </a:r>
            <a:r>
              <a:rPr lang="en-US" dirty="0"/>
              <a:t> </a:t>
            </a:r>
            <a:r>
              <a:rPr lang="en-US" dirty="0" err="1"/>
              <a:t>menos</a:t>
            </a:r>
            <a:r>
              <a:rPr lang="en-US" dirty="0"/>
              <a:t> </a:t>
            </a:r>
            <a:r>
              <a:rPr lang="en-US" dirty="0" err="1"/>
              <a:t>importantes</a:t>
            </a:r>
            <a:r>
              <a:rPr lang="en-US" dirty="0"/>
              <a:t>, el </a:t>
            </a:r>
            <a:r>
              <a:rPr lang="en-US" dirty="0" err="1"/>
              <a:t>impacto</a:t>
            </a:r>
            <a:r>
              <a:rPr lang="en-US" dirty="0"/>
              <a:t> </a:t>
            </a:r>
            <a:r>
              <a:rPr lang="en-US" dirty="0" err="1"/>
              <a:t>en</a:t>
            </a:r>
            <a:r>
              <a:rPr lang="en-US" dirty="0"/>
              <a:t> el PageRank total </a:t>
            </a:r>
            <a:r>
              <a:rPr lang="en-US" dirty="0" err="1"/>
              <a:t>será</a:t>
            </a:r>
            <a:r>
              <a:rPr lang="en-US" dirty="0"/>
              <a:t> bajo.</a:t>
            </a:r>
            <a:br>
              <a:rPr lang="en-US" dirty="0"/>
            </a:br>
            <a:br>
              <a:rPr lang="en-US" dirty="0"/>
            </a:br>
            <a:r>
              <a:rPr lang="en-US" b="1" dirty="0" err="1"/>
              <a:t>Importancia</a:t>
            </a:r>
            <a:r>
              <a:rPr lang="en-US" dirty="0"/>
              <a:t>: Es una </a:t>
            </a:r>
            <a:r>
              <a:rPr lang="en-US" dirty="0" err="1"/>
              <a:t>propiedad</a:t>
            </a:r>
            <a:r>
              <a:rPr lang="en-US" dirty="0"/>
              <a:t> notable, </a:t>
            </a:r>
            <a:r>
              <a:rPr lang="en-US" dirty="0" err="1"/>
              <a:t>ya</a:t>
            </a:r>
            <a:r>
              <a:rPr lang="en-US" dirty="0"/>
              <a:t> que las </a:t>
            </a:r>
            <a:r>
              <a:rPr lang="en-US" dirty="0" err="1"/>
              <a:t>interacciones</a:t>
            </a:r>
            <a:r>
              <a:rPr lang="en-US" dirty="0"/>
              <a:t> de </a:t>
            </a:r>
            <a:r>
              <a:rPr lang="en-US" dirty="0" err="1"/>
              <a:t>proteínas</a:t>
            </a:r>
            <a:r>
              <a:rPr lang="en-US" dirty="0"/>
              <a:t> </a:t>
            </a:r>
            <a:r>
              <a:rPr lang="en-US" dirty="0" err="1"/>
              <a:t>menos</a:t>
            </a:r>
            <a:r>
              <a:rPr lang="en-US" dirty="0"/>
              <a:t> </a:t>
            </a:r>
            <a:r>
              <a:rPr lang="en-US" dirty="0" err="1"/>
              <a:t>importantes</a:t>
            </a:r>
            <a:r>
              <a:rPr lang="en-US" dirty="0"/>
              <a:t> rara </a:t>
            </a:r>
            <a:r>
              <a:rPr lang="en-US" dirty="0" err="1"/>
              <a:t>vez</a:t>
            </a:r>
            <a:r>
              <a:rPr lang="en-US" dirty="0"/>
              <a:t> se </a:t>
            </a:r>
            <a:r>
              <a:rPr lang="en-US" dirty="0" err="1"/>
              <a:t>mapean</a:t>
            </a:r>
            <a:r>
              <a:rPr lang="en-US" dirty="0"/>
              <a:t> de </a:t>
            </a:r>
            <a:r>
              <a:rPr lang="en-US" dirty="0" err="1"/>
              <a:t>manera</a:t>
            </a:r>
            <a:r>
              <a:rPr lang="en-US" dirty="0"/>
              <a:t> </a:t>
            </a:r>
            <a:r>
              <a:rPr lang="en-US" dirty="0" err="1"/>
              <a:t>confiable</a:t>
            </a:r>
            <a:r>
              <a:rPr lang="en-US" dirty="0"/>
              <a:t>. La </a:t>
            </a:r>
            <a:r>
              <a:rPr lang="en-US" dirty="0" err="1"/>
              <a:t>desigualdad</a:t>
            </a:r>
            <a:r>
              <a:rPr lang="en-US" dirty="0"/>
              <a:t> </a:t>
            </a:r>
            <a:r>
              <a:rPr lang="en-US" dirty="0" err="1"/>
              <a:t>demuestra</a:t>
            </a:r>
            <a:r>
              <a:rPr lang="en-US" dirty="0"/>
              <a:t> que </a:t>
            </a:r>
            <a:r>
              <a:rPr lang="en-US" dirty="0" err="1"/>
              <a:t>estos</a:t>
            </a:r>
            <a:r>
              <a:rPr lang="en-US" dirty="0"/>
              <a:t> </a:t>
            </a:r>
            <a:r>
              <a:rPr lang="en-US" dirty="0" err="1"/>
              <a:t>errores</a:t>
            </a:r>
            <a:r>
              <a:rPr lang="en-US" dirty="0"/>
              <a:t> no se </a:t>
            </a:r>
            <a:r>
              <a:rPr lang="en-US" dirty="0" err="1"/>
              <a:t>acumularán</a:t>
            </a:r>
            <a:r>
              <a:rPr lang="en-US" dirty="0"/>
              <a:t> para </a:t>
            </a:r>
            <a:r>
              <a:rPr lang="en-US" dirty="0" err="1"/>
              <a:t>influir</a:t>
            </a:r>
            <a:r>
              <a:rPr lang="en-US" dirty="0"/>
              <a:t> </a:t>
            </a:r>
            <a:r>
              <a:rPr lang="en-US" dirty="0" err="1"/>
              <a:t>significativamente</a:t>
            </a:r>
            <a:r>
              <a:rPr lang="en-US" dirty="0"/>
              <a:t> </a:t>
            </a:r>
            <a:r>
              <a:rPr lang="en-US" dirty="0" err="1"/>
              <a:t>en</a:t>
            </a:r>
            <a:r>
              <a:rPr lang="en-US" dirty="0"/>
              <a:t> el vector de PageRank global.</a:t>
            </a:r>
            <a:endParaRPr lang="es-ES_tradnl" dirty="0"/>
          </a:p>
        </p:txBody>
      </p:sp>
      <p:sp>
        <p:nvSpPr>
          <p:cNvPr id="4" name="Slide Number Placeholder 3"/>
          <p:cNvSpPr>
            <a:spLocks noGrp="1"/>
          </p:cNvSpPr>
          <p:nvPr>
            <p:ph type="sldNum" sz="quarter" idx="5"/>
          </p:nvPr>
        </p:nvSpPr>
        <p:spPr/>
        <p:txBody>
          <a:bodyPr/>
          <a:lstStyle/>
          <a:p>
            <a:fld id="{41971685-DAA3-AD49-903C-F357613B38E1}" type="slidenum">
              <a:rPr lang="es-ES_tradnl" smtClean="0"/>
              <a:t>17</a:t>
            </a:fld>
            <a:endParaRPr lang="es-ES_tradnl"/>
          </a:p>
        </p:txBody>
      </p:sp>
    </p:spTree>
    <p:extLst>
      <p:ext uri="{BB962C8B-B14F-4D97-AF65-F5344CB8AC3E}">
        <p14:creationId xmlns:p14="http://schemas.microsoft.com/office/powerpoint/2010/main" val="24961398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 </a:t>
            </a:r>
            <a:r>
              <a:rPr lang="en-US" dirty="0" err="1"/>
              <a:t>muestran</a:t>
            </a:r>
            <a:r>
              <a:rPr lang="en-US" dirty="0"/>
              <a:t> dos </a:t>
            </a:r>
            <a:r>
              <a:rPr lang="en-US" dirty="0" err="1"/>
              <a:t>subgrafos</a:t>
            </a:r>
            <a:r>
              <a:rPr lang="en-US" dirty="0"/>
              <a:t> </a:t>
            </a:r>
            <a:r>
              <a:rPr lang="en-US" dirty="0" err="1"/>
              <a:t>densos</a:t>
            </a:r>
            <a:r>
              <a:rPr lang="en-US" dirty="0"/>
              <a:t> de la red </a:t>
            </a:r>
            <a:r>
              <a:rPr lang="en-US" dirty="0" err="1"/>
              <a:t>metabólica</a:t>
            </a:r>
            <a:r>
              <a:rPr lang="en-US" dirty="0"/>
              <a:t> de </a:t>
            </a:r>
            <a:r>
              <a:rPr lang="en-US" i="1" dirty="0"/>
              <a:t>Mycobacterium tuberculosis</a:t>
            </a:r>
            <a:r>
              <a:rPr lang="en-US" dirty="0"/>
              <a:t>, la bacteria </a:t>
            </a:r>
            <a:r>
              <a:rPr lang="en-US" dirty="0" err="1"/>
              <a:t>causante</a:t>
            </a:r>
            <a:r>
              <a:rPr lang="en-US" dirty="0"/>
              <a:t> de la tuberculosis. </a:t>
            </a:r>
            <a:r>
              <a:rPr lang="en-US" dirty="0" err="1"/>
              <a:t>En</a:t>
            </a:r>
            <a:r>
              <a:rPr lang="en-US" dirty="0"/>
              <a:t> la red </a:t>
            </a:r>
            <a:r>
              <a:rPr lang="en-US" dirty="0" err="1"/>
              <a:t>metabólica</a:t>
            </a:r>
            <a:r>
              <a:rPr lang="en-US" dirty="0"/>
              <a:t>, los </a:t>
            </a:r>
            <a:r>
              <a:rPr lang="en-US" dirty="0" err="1"/>
              <a:t>nodos</a:t>
            </a:r>
            <a:r>
              <a:rPr lang="en-US" dirty="0"/>
              <a:t> </a:t>
            </a:r>
            <a:r>
              <a:rPr lang="en-US" dirty="0" err="1"/>
              <a:t>representan</a:t>
            </a:r>
            <a:r>
              <a:rPr lang="en-US" dirty="0"/>
              <a:t> </a:t>
            </a:r>
            <a:r>
              <a:rPr lang="en-US" dirty="0" err="1"/>
              <a:t>metabolitos</a:t>
            </a:r>
            <a:r>
              <a:rPr lang="en-US" dirty="0"/>
              <a:t> o </a:t>
            </a:r>
            <a:r>
              <a:rPr lang="en-US" dirty="0" err="1"/>
              <a:t>reacciones</a:t>
            </a:r>
            <a:r>
              <a:rPr lang="en-US" dirty="0"/>
              <a:t>, y las </a:t>
            </a:r>
            <a:r>
              <a:rPr lang="en-US" dirty="0" err="1"/>
              <a:t>aristas</a:t>
            </a:r>
            <a:r>
              <a:rPr lang="en-US" dirty="0"/>
              <a:t> </a:t>
            </a:r>
            <a:r>
              <a:rPr lang="en-US" dirty="0" err="1"/>
              <a:t>representan</a:t>
            </a:r>
            <a:r>
              <a:rPr lang="en-US" dirty="0"/>
              <a:t> las </a:t>
            </a:r>
            <a:r>
              <a:rPr lang="en-US" dirty="0" err="1"/>
              <a:t>interacciones</a:t>
            </a:r>
            <a:r>
              <a:rPr lang="en-US" dirty="0"/>
              <a:t> o </a:t>
            </a:r>
            <a:r>
              <a:rPr lang="en-US" dirty="0" err="1"/>
              <a:t>conexiones</a:t>
            </a:r>
            <a:r>
              <a:rPr lang="en-US" dirty="0"/>
              <a:t> entre </a:t>
            </a:r>
            <a:r>
              <a:rPr lang="en-US" dirty="0" err="1"/>
              <a:t>ellos</a:t>
            </a:r>
            <a:r>
              <a:rPr lang="en-US" dirty="0"/>
              <a:t>.</a:t>
            </a:r>
            <a:br>
              <a:rPr lang="en-US" dirty="0"/>
            </a:br>
            <a:br>
              <a:rPr lang="en-US" dirty="0"/>
            </a:br>
            <a:r>
              <a:rPr lang="en-US" b="1" dirty="0"/>
              <a:t>1. Panel </a:t>
            </a:r>
            <a:r>
              <a:rPr lang="en-US" b="1" dirty="0" err="1"/>
              <a:t>Izquierdo</a:t>
            </a:r>
            <a:endParaRPr lang="en-US" b="1" dirty="0"/>
          </a:p>
          <a:p>
            <a:pPr>
              <a:buFont typeface="Arial" panose="020B0604020202020204" pitchFamily="34" charset="0"/>
              <a:buChar char="•"/>
            </a:pPr>
            <a:r>
              <a:rPr lang="en-US" b="1" dirty="0" err="1"/>
              <a:t>Nodos</a:t>
            </a:r>
            <a:r>
              <a:rPr lang="en-US" b="1" dirty="0"/>
              <a:t> Grandes</a:t>
            </a:r>
            <a:r>
              <a:rPr lang="en-US" dirty="0"/>
              <a:t>: </a:t>
            </a:r>
            <a:r>
              <a:rPr lang="en-US" dirty="0" err="1"/>
              <a:t>En</a:t>
            </a:r>
            <a:r>
              <a:rPr lang="en-US" dirty="0"/>
              <a:t> el panel </a:t>
            </a:r>
            <a:r>
              <a:rPr lang="en-US" dirty="0" err="1"/>
              <a:t>izquierdo</a:t>
            </a:r>
            <a:r>
              <a:rPr lang="en-US" dirty="0"/>
              <a:t>, los </a:t>
            </a:r>
            <a:r>
              <a:rPr lang="en-US" dirty="0" err="1"/>
              <a:t>nodos</a:t>
            </a:r>
            <a:r>
              <a:rPr lang="en-US" dirty="0"/>
              <a:t> </a:t>
            </a:r>
            <a:r>
              <a:rPr lang="en-US" dirty="0" err="1"/>
              <a:t>grandes</a:t>
            </a:r>
            <a:r>
              <a:rPr lang="en-US" dirty="0"/>
              <a:t> </a:t>
            </a:r>
            <a:r>
              <a:rPr lang="en-US" dirty="0" err="1"/>
              <a:t>corresponden</a:t>
            </a:r>
            <a:r>
              <a:rPr lang="en-US" dirty="0"/>
              <a:t> a un gran </a:t>
            </a:r>
            <a:r>
              <a:rPr lang="en-US" dirty="0" err="1"/>
              <a:t>grado</a:t>
            </a:r>
            <a:r>
              <a:rPr lang="en-US" dirty="0"/>
              <a:t>, lo que </a:t>
            </a:r>
            <a:r>
              <a:rPr lang="en-US" dirty="0" err="1"/>
              <a:t>significa</a:t>
            </a:r>
            <a:r>
              <a:rPr lang="en-US" dirty="0"/>
              <a:t> que </a:t>
            </a:r>
            <a:r>
              <a:rPr lang="en-US" dirty="0" err="1"/>
              <a:t>tienen</a:t>
            </a:r>
            <a:r>
              <a:rPr lang="en-US" dirty="0"/>
              <a:t> </a:t>
            </a:r>
            <a:r>
              <a:rPr lang="en-US" dirty="0" err="1"/>
              <a:t>muchas</a:t>
            </a:r>
            <a:r>
              <a:rPr lang="en-US" dirty="0"/>
              <a:t> </a:t>
            </a:r>
            <a:r>
              <a:rPr lang="en-US" dirty="0" err="1"/>
              <a:t>conexiones</a:t>
            </a:r>
            <a:r>
              <a:rPr lang="en-US" dirty="0"/>
              <a:t> con </a:t>
            </a:r>
            <a:r>
              <a:rPr lang="en-US" dirty="0" err="1"/>
              <a:t>otros</a:t>
            </a:r>
            <a:r>
              <a:rPr lang="en-US" dirty="0"/>
              <a:t> </a:t>
            </a:r>
            <a:r>
              <a:rPr lang="en-US" dirty="0" err="1"/>
              <a:t>nodos</a:t>
            </a:r>
            <a:r>
              <a:rPr lang="en-US" dirty="0"/>
              <a:t> </a:t>
            </a:r>
            <a:r>
              <a:rPr lang="en-US" dirty="0" err="1"/>
              <a:t>en</a:t>
            </a:r>
            <a:r>
              <a:rPr lang="en-US" dirty="0"/>
              <a:t> la red.</a:t>
            </a:r>
          </a:p>
          <a:p>
            <a:pPr>
              <a:buFont typeface="Arial" panose="020B0604020202020204" pitchFamily="34" charset="0"/>
              <a:buChar char="•"/>
            </a:pPr>
            <a:r>
              <a:rPr lang="en-US" b="1" dirty="0" err="1"/>
              <a:t>Colores</a:t>
            </a:r>
            <a:r>
              <a:rPr lang="en-US" b="1" dirty="0"/>
              <a:t> </a:t>
            </a:r>
            <a:r>
              <a:rPr lang="en-US" b="1" dirty="0" err="1"/>
              <a:t>Amarillentos</a:t>
            </a:r>
            <a:r>
              <a:rPr lang="en-US" dirty="0"/>
              <a:t>: </a:t>
            </a:r>
            <a:r>
              <a:rPr lang="en-US" dirty="0" err="1"/>
              <a:t>Aunque</a:t>
            </a:r>
            <a:r>
              <a:rPr lang="en-US" dirty="0"/>
              <a:t> </a:t>
            </a:r>
            <a:r>
              <a:rPr lang="en-US" dirty="0" err="1"/>
              <a:t>algunos</a:t>
            </a:r>
            <a:r>
              <a:rPr lang="en-US" dirty="0"/>
              <a:t> </a:t>
            </a:r>
            <a:r>
              <a:rPr lang="en-US" dirty="0" err="1"/>
              <a:t>nodos</a:t>
            </a:r>
            <a:r>
              <a:rPr lang="en-US" dirty="0"/>
              <a:t> son </a:t>
            </a:r>
            <a:r>
              <a:rPr lang="en-US" dirty="0" err="1"/>
              <a:t>grandes</a:t>
            </a:r>
            <a:r>
              <a:rPr lang="en-US" dirty="0"/>
              <a:t>, sus </a:t>
            </a:r>
            <a:r>
              <a:rPr lang="en-US" dirty="0" err="1"/>
              <a:t>colores</a:t>
            </a:r>
            <a:r>
              <a:rPr lang="en-US" dirty="0"/>
              <a:t> </a:t>
            </a:r>
            <a:r>
              <a:rPr lang="en-US" dirty="0" err="1"/>
              <a:t>amarillentos</a:t>
            </a:r>
            <a:r>
              <a:rPr lang="en-US" dirty="0"/>
              <a:t> </a:t>
            </a:r>
            <a:r>
              <a:rPr lang="en-US" dirty="0" err="1"/>
              <a:t>indican</a:t>
            </a:r>
            <a:r>
              <a:rPr lang="en-US" dirty="0"/>
              <a:t> que </a:t>
            </a:r>
            <a:r>
              <a:rPr lang="en-US" dirty="0" err="1"/>
              <a:t>tienen</a:t>
            </a:r>
            <a:r>
              <a:rPr lang="en-US" dirty="0"/>
              <a:t> un PageRank bajo. El PageRank es una </a:t>
            </a:r>
            <a:r>
              <a:rPr lang="en-US" dirty="0" err="1"/>
              <a:t>medida</a:t>
            </a:r>
            <a:r>
              <a:rPr lang="en-US" dirty="0"/>
              <a:t> de la </a:t>
            </a:r>
            <a:r>
              <a:rPr lang="en-US" dirty="0" err="1"/>
              <a:t>importancia</a:t>
            </a:r>
            <a:r>
              <a:rPr lang="en-US" dirty="0"/>
              <a:t> del </a:t>
            </a:r>
            <a:r>
              <a:rPr lang="en-US" dirty="0" err="1"/>
              <a:t>nodo</a:t>
            </a:r>
            <a:r>
              <a:rPr lang="en-US" dirty="0"/>
              <a:t> </a:t>
            </a:r>
            <a:r>
              <a:rPr lang="en-US" dirty="0" err="1"/>
              <a:t>en</a:t>
            </a:r>
            <a:r>
              <a:rPr lang="en-US" dirty="0"/>
              <a:t> la red. Un PageRank bajo </a:t>
            </a:r>
            <a:r>
              <a:rPr lang="en-US" dirty="0" err="1"/>
              <a:t>sugiere</a:t>
            </a:r>
            <a:r>
              <a:rPr lang="en-US" dirty="0"/>
              <a:t> que, a </a:t>
            </a:r>
            <a:r>
              <a:rPr lang="en-US" dirty="0" err="1"/>
              <a:t>pesar</a:t>
            </a:r>
            <a:r>
              <a:rPr lang="en-US" dirty="0"/>
              <a:t> de </a:t>
            </a:r>
            <a:r>
              <a:rPr lang="en-US" dirty="0" err="1"/>
              <a:t>tener</a:t>
            </a:r>
            <a:r>
              <a:rPr lang="en-US" dirty="0"/>
              <a:t> </a:t>
            </a:r>
            <a:r>
              <a:rPr lang="en-US" dirty="0" err="1"/>
              <a:t>muchas</a:t>
            </a:r>
            <a:r>
              <a:rPr lang="en-US" dirty="0"/>
              <a:t> </a:t>
            </a:r>
            <a:r>
              <a:rPr lang="en-US" dirty="0" err="1"/>
              <a:t>conexiones</a:t>
            </a:r>
            <a:r>
              <a:rPr lang="en-US" dirty="0"/>
              <a:t>, </a:t>
            </a:r>
            <a:r>
              <a:rPr lang="en-US" dirty="0" err="1"/>
              <a:t>estos</a:t>
            </a:r>
            <a:r>
              <a:rPr lang="en-US" dirty="0"/>
              <a:t> </a:t>
            </a:r>
            <a:r>
              <a:rPr lang="en-US" dirty="0" err="1"/>
              <a:t>nodos</a:t>
            </a:r>
            <a:r>
              <a:rPr lang="en-US" dirty="0"/>
              <a:t> no son </a:t>
            </a:r>
            <a:r>
              <a:rPr lang="en-US" dirty="0" err="1"/>
              <a:t>necesariamente</a:t>
            </a:r>
            <a:r>
              <a:rPr lang="en-US" dirty="0"/>
              <a:t> los </a:t>
            </a:r>
            <a:r>
              <a:rPr lang="en-US" dirty="0" err="1"/>
              <a:t>más</a:t>
            </a:r>
            <a:r>
              <a:rPr lang="en-US" dirty="0"/>
              <a:t> </a:t>
            </a:r>
            <a:r>
              <a:rPr lang="en-US" dirty="0" err="1"/>
              <a:t>importantes</a:t>
            </a:r>
            <a:r>
              <a:rPr lang="en-US" dirty="0"/>
              <a:t> </a:t>
            </a:r>
            <a:r>
              <a:rPr lang="en-US" dirty="0" err="1"/>
              <a:t>en</a:t>
            </a:r>
            <a:r>
              <a:rPr lang="en-US" dirty="0"/>
              <a:t> </a:t>
            </a:r>
            <a:r>
              <a:rPr lang="en-US" dirty="0" err="1"/>
              <a:t>términos</a:t>
            </a:r>
            <a:r>
              <a:rPr lang="en-US" dirty="0"/>
              <a:t> de la red </a:t>
            </a:r>
            <a:r>
              <a:rPr lang="en-US" dirty="0" err="1"/>
              <a:t>completa</a:t>
            </a:r>
            <a:r>
              <a:rPr lang="en-US" dirty="0"/>
              <a:t>.</a:t>
            </a:r>
          </a:p>
          <a:p>
            <a:r>
              <a:rPr lang="en-US" b="1" dirty="0"/>
              <a:t>2. Panel Derecho</a:t>
            </a:r>
          </a:p>
          <a:p>
            <a:pPr>
              <a:buFont typeface="Arial" panose="020B0604020202020204" pitchFamily="34" charset="0"/>
              <a:buChar char="•"/>
            </a:pPr>
            <a:r>
              <a:rPr lang="en-US" b="1" dirty="0" err="1"/>
              <a:t>Nodo</a:t>
            </a:r>
            <a:r>
              <a:rPr lang="en-US" b="1" dirty="0"/>
              <a:t> </a:t>
            </a:r>
            <a:r>
              <a:rPr lang="en-US" b="1" dirty="0" err="1"/>
              <a:t>Pequeño</a:t>
            </a:r>
            <a:r>
              <a:rPr lang="en-US" b="1" dirty="0"/>
              <a:t> </a:t>
            </a:r>
            <a:r>
              <a:rPr lang="en-US" b="1" dirty="0" err="1"/>
              <a:t>pero</a:t>
            </a:r>
            <a:r>
              <a:rPr lang="en-US" b="1" dirty="0"/>
              <a:t> </a:t>
            </a:r>
            <a:r>
              <a:rPr lang="en-US" b="1" dirty="0" err="1"/>
              <a:t>Naranja</a:t>
            </a:r>
            <a:r>
              <a:rPr lang="en-US" dirty="0"/>
              <a:t>: </a:t>
            </a:r>
            <a:r>
              <a:rPr lang="en-US" dirty="0" err="1"/>
              <a:t>En</a:t>
            </a:r>
            <a:r>
              <a:rPr lang="en-US" dirty="0"/>
              <a:t> el panel derecho, hay un </a:t>
            </a:r>
            <a:r>
              <a:rPr lang="en-US" dirty="0" err="1"/>
              <a:t>nodo</a:t>
            </a:r>
            <a:r>
              <a:rPr lang="en-US" dirty="0"/>
              <a:t> </a:t>
            </a:r>
            <a:r>
              <a:rPr lang="en-US" dirty="0" err="1"/>
              <a:t>pequeño</a:t>
            </a:r>
            <a:r>
              <a:rPr lang="en-US" dirty="0"/>
              <a:t> </a:t>
            </a:r>
            <a:r>
              <a:rPr lang="en-US" dirty="0" err="1"/>
              <a:t>pero</a:t>
            </a:r>
            <a:r>
              <a:rPr lang="en-US" dirty="0"/>
              <a:t> </a:t>
            </a:r>
            <a:r>
              <a:rPr lang="en-US" dirty="0" err="1"/>
              <a:t>coloreado</a:t>
            </a:r>
            <a:r>
              <a:rPr lang="en-US" dirty="0"/>
              <a:t> de </a:t>
            </a:r>
            <a:r>
              <a:rPr lang="en-US" dirty="0" err="1"/>
              <a:t>naranja</a:t>
            </a:r>
            <a:r>
              <a:rPr lang="en-US" dirty="0"/>
              <a:t>, </a:t>
            </a:r>
            <a:r>
              <a:rPr lang="en-US" dirty="0" err="1"/>
              <a:t>identificado</a:t>
            </a:r>
            <a:r>
              <a:rPr lang="en-US" dirty="0"/>
              <a:t> </a:t>
            </a:r>
            <a:r>
              <a:rPr lang="en-US" dirty="0" err="1"/>
              <a:t>como</a:t>
            </a:r>
            <a:r>
              <a:rPr lang="en-US" dirty="0"/>
              <a:t> R06613. Este </a:t>
            </a:r>
            <a:r>
              <a:rPr lang="en-US" dirty="0" err="1"/>
              <a:t>nodo</a:t>
            </a:r>
            <a:r>
              <a:rPr lang="en-US" dirty="0"/>
              <a:t> </a:t>
            </a:r>
            <a:r>
              <a:rPr lang="en-US" dirty="0" err="1"/>
              <a:t>corresponde</a:t>
            </a:r>
            <a:r>
              <a:rPr lang="en-US" dirty="0"/>
              <a:t> a una </a:t>
            </a:r>
            <a:r>
              <a:rPr lang="en-US" dirty="0" err="1"/>
              <a:t>identificación</a:t>
            </a:r>
            <a:r>
              <a:rPr lang="en-US" dirty="0"/>
              <a:t> de </a:t>
            </a:r>
            <a:r>
              <a:rPr lang="en-US" dirty="0" err="1"/>
              <a:t>reacción</a:t>
            </a:r>
            <a:r>
              <a:rPr lang="en-US" dirty="0"/>
              <a:t> </a:t>
            </a:r>
            <a:r>
              <a:rPr lang="en-US" dirty="0" err="1"/>
              <a:t>en</a:t>
            </a:r>
            <a:r>
              <a:rPr lang="en-US" dirty="0"/>
              <a:t> la base de </a:t>
            </a:r>
            <a:r>
              <a:rPr lang="en-US" dirty="0" err="1"/>
              <a:t>datos</a:t>
            </a:r>
            <a:r>
              <a:rPr lang="en-US" dirty="0"/>
              <a:t> KEGG y es </a:t>
            </a:r>
            <a:r>
              <a:rPr lang="en-US" dirty="0" err="1"/>
              <a:t>catalizado</a:t>
            </a:r>
            <a:r>
              <a:rPr lang="en-US" dirty="0"/>
              <a:t> por la </a:t>
            </a:r>
            <a:r>
              <a:rPr lang="en-US" dirty="0" err="1"/>
              <a:t>enzima</a:t>
            </a:r>
            <a:r>
              <a:rPr lang="en-US" dirty="0"/>
              <a:t> </a:t>
            </a:r>
            <a:r>
              <a:rPr lang="en-US" dirty="0" err="1"/>
              <a:t>ThyX</a:t>
            </a:r>
            <a:r>
              <a:rPr lang="en-US" dirty="0"/>
              <a:t>.</a:t>
            </a:r>
          </a:p>
          <a:p>
            <a:pPr>
              <a:buFont typeface="Arial" panose="020B0604020202020204" pitchFamily="34" charset="0"/>
              <a:buChar char="•"/>
            </a:pPr>
            <a:r>
              <a:rPr lang="en-US" b="1" dirty="0" err="1"/>
              <a:t>Importancia</a:t>
            </a:r>
            <a:r>
              <a:rPr lang="en-US" b="1" dirty="0"/>
              <a:t> del </a:t>
            </a:r>
            <a:r>
              <a:rPr lang="en-US" b="1" dirty="0" err="1"/>
              <a:t>Nodo</a:t>
            </a:r>
            <a:r>
              <a:rPr lang="en-US" dirty="0"/>
              <a:t>: </a:t>
            </a:r>
            <a:r>
              <a:rPr lang="en-US" dirty="0" err="1"/>
              <a:t>Aunque</a:t>
            </a:r>
            <a:r>
              <a:rPr lang="en-US" dirty="0"/>
              <a:t> </a:t>
            </a:r>
            <a:r>
              <a:rPr lang="en-US" dirty="0" err="1"/>
              <a:t>este</a:t>
            </a:r>
            <a:r>
              <a:rPr lang="en-US" dirty="0"/>
              <a:t> </a:t>
            </a:r>
            <a:r>
              <a:rPr lang="en-US" dirty="0" err="1"/>
              <a:t>nodo</a:t>
            </a:r>
            <a:r>
              <a:rPr lang="en-US" dirty="0"/>
              <a:t> es </a:t>
            </a:r>
            <a:r>
              <a:rPr lang="en-US" dirty="0" err="1"/>
              <a:t>pequeño</a:t>
            </a:r>
            <a:r>
              <a:rPr lang="en-US" dirty="0"/>
              <a:t> (</a:t>
            </a:r>
            <a:r>
              <a:rPr lang="en-US" dirty="0" err="1"/>
              <a:t>tiene</a:t>
            </a:r>
            <a:r>
              <a:rPr lang="en-US" dirty="0"/>
              <a:t> un </a:t>
            </a:r>
            <a:r>
              <a:rPr lang="en-US" dirty="0" err="1"/>
              <a:t>grado</a:t>
            </a:r>
            <a:r>
              <a:rPr lang="en-US" dirty="0"/>
              <a:t> bajo, es </a:t>
            </a:r>
            <a:r>
              <a:rPr lang="en-US" dirty="0" err="1"/>
              <a:t>decir</a:t>
            </a:r>
            <a:r>
              <a:rPr lang="en-US" dirty="0"/>
              <a:t>, </a:t>
            </a:r>
            <a:r>
              <a:rPr lang="en-US" dirty="0" err="1"/>
              <a:t>pocas</a:t>
            </a:r>
            <a:r>
              <a:rPr lang="en-US" dirty="0"/>
              <a:t> </a:t>
            </a:r>
            <a:r>
              <a:rPr lang="en-US" dirty="0" err="1"/>
              <a:t>conexiones</a:t>
            </a:r>
            <a:r>
              <a:rPr lang="en-US" dirty="0"/>
              <a:t>), </a:t>
            </a:r>
            <a:r>
              <a:rPr lang="en-US" dirty="0" err="1"/>
              <a:t>su</a:t>
            </a:r>
            <a:r>
              <a:rPr lang="en-US" dirty="0"/>
              <a:t> color </a:t>
            </a:r>
            <a:r>
              <a:rPr lang="en-US" dirty="0" err="1"/>
              <a:t>naranja</a:t>
            </a:r>
            <a:r>
              <a:rPr lang="en-US" dirty="0"/>
              <a:t> indica que </a:t>
            </a:r>
            <a:r>
              <a:rPr lang="en-US" dirty="0" err="1"/>
              <a:t>tiene</a:t>
            </a:r>
            <a:r>
              <a:rPr lang="en-US" dirty="0"/>
              <a:t> un PageRank alto, lo que lo </a:t>
            </a:r>
            <a:r>
              <a:rPr lang="en-US" dirty="0" err="1"/>
              <a:t>hace</a:t>
            </a:r>
            <a:r>
              <a:rPr lang="en-US" dirty="0"/>
              <a:t> </a:t>
            </a:r>
            <a:r>
              <a:rPr lang="en-US" dirty="0" err="1"/>
              <a:t>particularmente</a:t>
            </a:r>
            <a:r>
              <a:rPr lang="en-US" dirty="0"/>
              <a:t> </a:t>
            </a:r>
            <a:r>
              <a:rPr lang="en-US" dirty="0" err="1"/>
              <a:t>importante</a:t>
            </a:r>
            <a:r>
              <a:rPr lang="en-US" dirty="0"/>
              <a:t> </a:t>
            </a:r>
            <a:r>
              <a:rPr lang="en-US" dirty="0" err="1"/>
              <a:t>en</a:t>
            </a:r>
            <a:r>
              <a:rPr lang="en-US" dirty="0"/>
              <a:t> la red.</a:t>
            </a:r>
          </a:p>
          <a:p>
            <a:r>
              <a:rPr lang="en-US" b="1" dirty="0"/>
              <a:t>3. </a:t>
            </a:r>
            <a:r>
              <a:rPr lang="en-US" b="1" dirty="0" err="1"/>
              <a:t>Figura</a:t>
            </a:r>
            <a:r>
              <a:rPr lang="en-US" b="1" dirty="0"/>
              <a:t> </a:t>
            </a:r>
            <a:r>
              <a:rPr lang="en-US" b="1" dirty="0" err="1"/>
              <a:t>Completa</a:t>
            </a:r>
            <a:r>
              <a:rPr lang="en-US" b="1" dirty="0"/>
              <a:t> y </a:t>
            </a:r>
            <a:r>
              <a:rPr lang="en-US" b="1" dirty="0" err="1"/>
              <a:t>Nodo</a:t>
            </a:r>
            <a:r>
              <a:rPr lang="en-US" b="1" dirty="0"/>
              <a:t> </a:t>
            </a:r>
            <a:r>
              <a:rPr lang="en-US" b="1" dirty="0" err="1"/>
              <a:t>Relacionado</a:t>
            </a:r>
            <a:endParaRPr lang="en-US" b="1" dirty="0"/>
          </a:p>
          <a:p>
            <a:pPr>
              <a:buFont typeface="Arial" panose="020B0604020202020204" pitchFamily="34" charset="0"/>
              <a:buChar char="•"/>
            </a:pPr>
            <a:r>
              <a:rPr lang="en-US" b="1" dirty="0" err="1"/>
              <a:t>Figura</a:t>
            </a:r>
            <a:r>
              <a:rPr lang="en-US" b="1" dirty="0"/>
              <a:t> </a:t>
            </a:r>
            <a:r>
              <a:rPr lang="en-US" b="1" dirty="0" err="1"/>
              <a:t>Completa</a:t>
            </a:r>
            <a:r>
              <a:rPr lang="en-US" dirty="0"/>
              <a:t>: La </a:t>
            </a:r>
            <a:r>
              <a:rPr lang="en-US" dirty="0" err="1"/>
              <a:t>figura</a:t>
            </a:r>
            <a:r>
              <a:rPr lang="en-US" dirty="0"/>
              <a:t> </a:t>
            </a:r>
            <a:r>
              <a:rPr lang="en-US" dirty="0" err="1"/>
              <a:t>completa</a:t>
            </a:r>
            <a:r>
              <a:rPr lang="en-US" dirty="0"/>
              <a:t> </a:t>
            </a:r>
            <a:r>
              <a:rPr lang="en-US" dirty="0" err="1"/>
              <a:t>está</a:t>
            </a:r>
            <a:r>
              <a:rPr lang="en-US" dirty="0"/>
              <a:t> disponible </a:t>
            </a:r>
            <a:r>
              <a:rPr lang="en-US" dirty="0" err="1"/>
              <a:t>como</a:t>
            </a:r>
            <a:r>
              <a:rPr lang="en-US" dirty="0"/>
              <a:t> una </a:t>
            </a:r>
            <a:r>
              <a:rPr lang="en-US" dirty="0" err="1"/>
              <a:t>figura</a:t>
            </a:r>
            <a:r>
              <a:rPr lang="en-US" dirty="0"/>
              <a:t> </a:t>
            </a:r>
            <a:r>
              <a:rPr lang="en-US" dirty="0" err="1"/>
              <a:t>suplementaria</a:t>
            </a:r>
            <a:r>
              <a:rPr lang="en-US" dirty="0"/>
              <a:t> (Supplementary Figure S1).</a:t>
            </a:r>
          </a:p>
          <a:p>
            <a:pPr>
              <a:buFont typeface="Arial" panose="020B0604020202020204" pitchFamily="34" charset="0"/>
              <a:buChar char="•"/>
            </a:pPr>
            <a:r>
              <a:rPr lang="en-US" b="1" dirty="0" err="1"/>
              <a:t>Nodo</a:t>
            </a:r>
            <a:r>
              <a:rPr lang="en-US" b="1" dirty="0"/>
              <a:t> R00945</a:t>
            </a:r>
            <a:r>
              <a:rPr lang="en-US" dirty="0"/>
              <a:t>: </a:t>
            </a:r>
            <a:r>
              <a:rPr lang="en-US" dirty="0" err="1"/>
              <a:t>En</a:t>
            </a:r>
            <a:r>
              <a:rPr lang="en-US" dirty="0"/>
              <a:t> la </a:t>
            </a:r>
            <a:r>
              <a:rPr lang="en-US" dirty="0" err="1"/>
              <a:t>figura</a:t>
            </a:r>
            <a:r>
              <a:rPr lang="en-US" dirty="0"/>
              <a:t> </a:t>
            </a:r>
            <a:r>
              <a:rPr lang="en-US" dirty="0" err="1"/>
              <a:t>suplementaria</a:t>
            </a:r>
            <a:r>
              <a:rPr lang="en-US" dirty="0"/>
              <a:t>, se nota que el </a:t>
            </a:r>
            <a:r>
              <a:rPr lang="en-US" dirty="0" err="1"/>
              <a:t>nodo</a:t>
            </a:r>
            <a:r>
              <a:rPr lang="en-US" dirty="0"/>
              <a:t> R00945, que </a:t>
            </a:r>
            <a:r>
              <a:rPr lang="en-US" dirty="0" err="1"/>
              <a:t>está</a:t>
            </a:r>
            <a:r>
              <a:rPr lang="en-US" dirty="0"/>
              <a:t> </a:t>
            </a:r>
            <a:r>
              <a:rPr lang="en-US" dirty="0" err="1"/>
              <a:t>funcionalmente</a:t>
            </a:r>
            <a:r>
              <a:rPr lang="en-US" dirty="0"/>
              <a:t> </a:t>
            </a:r>
            <a:r>
              <a:rPr lang="en-US" dirty="0" err="1"/>
              <a:t>relacionado</a:t>
            </a:r>
            <a:r>
              <a:rPr lang="en-US" dirty="0"/>
              <a:t> con R06613, </a:t>
            </a:r>
            <a:r>
              <a:rPr lang="en-US" dirty="0" err="1"/>
              <a:t>tiene</a:t>
            </a:r>
            <a:r>
              <a:rPr lang="en-US" dirty="0"/>
              <a:t> el </a:t>
            </a:r>
            <a:r>
              <a:rPr lang="en-US" dirty="0" err="1"/>
              <a:t>séptimo</a:t>
            </a:r>
            <a:r>
              <a:rPr lang="en-US" dirty="0"/>
              <a:t> mayor PageRank </a:t>
            </a:r>
            <a:r>
              <a:rPr lang="en-US" dirty="0" err="1"/>
              <a:t>en</a:t>
            </a:r>
            <a:r>
              <a:rPr lang="en-US" dirty="0"/>
              <a:t> la red. Esto </a:t>
            </a:r>
            <a:r>
              <a:rPr lang="en-US" dirty="0" err="1"/>
              <a:t>sugiere</a:t>
            </a:r>
            <a:r>
              <a:rPr lang="en-US" dirty="0"/>
              <a:t> que ambos </a:t>
            </a:r>
            <a:r>
              <a:rPr lang="en-US" dirty="0" err="1"/>
              <a:t>nodos</a:t>
            </a:r>
            <a:r>
              <a:rPr lang="en-US" dirty="0"/>
              <a:t>, R06613 y R00945, son </a:t>
            </a:r>
            <a:r>
              <a:rPr lang="en-US" dirty="0" err="1"/>
              <a:t>importantes</a:t>
            </a:r>
            <a:r>
              <a:rPr lang="en-US" dirty="0"/>
              <a:t> </a:t>
            </a:r>
            <a:r>
              <a:rPr lang="en-US" dirty="0" err="1"/>
              <a:t>en</a:t>
            </a:r>
            <a:r>
              <a:rPr lang="en-US" dirty="0"/>
              <a:t> la red </a:t>
            </a:r>
            <a:r>
              <a:rPr lang="en-US" dirty="0" err="1"/>
              <a:t>metabólica</a:t>
            </a:r>
            <a:r>
              <a:rPr lang="en-US" dirty="0"/>
              <a:t> de </a:t>
            </a:r>
            <a:r>
              <a:rPr lang="en-US" i="1" dirty="0"/>
              <a:t>M. tuberculosis</a:t>
            </a:r>
            <a:r>
              <a:rPr lang="en-US" dirty="0"/>
              <a:t>.</a:t>
            </a:r>
          </a:p>
          <a:p>
            <a:r>
              <a:rPr lang="en-US" b="1" dirty="0" err="1"/>
              <a:t>Conclusión</a:t>
            </a:r>
            <a:endParaRPr lang="en-US" b="1" dirty="0"/>
          </a:p>
          <a:p>
            <a:r>
              <a:rPr lang="en-US" dirty="0"/>
              <a:t>La </a:t>
            </a:r>
            <a:r>
              <a:rPr lang="en-US" dirty="0" err="1"/>
              <a:t>figura</a:t>
            </a:r>
            <a:r>
              <a:rPr lang="en-US" dirty="0"/>
              <a:t> y la </a:t>
            </a:r>
            <a:r>
              <a:rPr lang="en-US" dirty="0" err="1"/>
              <a:t>explicación</a:t>
            </a:r>
            <a:r>
              <a:rPr lang="en-US" dirty="0"/>
              <a:t> </a:t>
            </a:r>
            <a:r>
              <a:rPr lang="en-US" dirty="0" err="1"/>
              <a:t>destacan</a:t>
            </a:r>
            <a:r>
              <a:rPr lang="en-US" dirty="0"/>
              <a:t> </a:t>
            </a:r>
            <a:r>
              <a:rPr lang="en-US" dirty="0" err="1"/>
              <a:t>cómo</a:t>
            </a:r>
            <a:r>
              <a:rPr lang="en-US" dirty="0"/>
              <a:t> el PageRank </a:t>
            </a:r>
            <a:r>
              <a:rPr lang="en-US" dirty="0" err="1"/>
              <a:t>puede</a:t>
            </a:r>
            <a:r>
              <a:rPr lang="en-US" dirty="0"/>
              <a:t> </a:t>
            </a:r>
            <a:r>
              <a:rPr lang="en-US" dirty="0" err="1"/>
              <a:t>identificar</a:t>
            </a:r>
            <a:r>
              <a:rPr lang="en-US" dirty="0"/>
              <a:t> </a:t>
            </a:r>
            <a:r>
              <a:rPr lang="en-US" dirty="0" err="1"/>
              <a:t>nodos</a:t>
            </a:r>
            <a:r>
              <a:rPr lang="en-US" dirty="0"/>
              <a:t> </a:t>
            </a:r>
            <a:r>
              <a:rPr lang="en-US" dirty="0" err="1"/>
              <a:t>importantes</a:t>
            </a:r>
            <a:r>
              <a:rPr lang="en-US" dirty="0"/>
              <a:t> </a:t>
            </a:r>
            <a:r>
              <a:rPr lang="en-US" dirty="0" err="1"/>
              <a:t>en</a:t>
            </a:r>
            <a:r>
              <a:rPr lang="en-US" dirty="0"/>
              <a:t> una red </a:t>
            </a:r>
            <a:r>
              <a:rPr lang="en-US" dirty="0" err="1"/>
              <a:t>metabólica</a:t>
            </a:r>
            <a:r>
              <a:rPr lang="en-US" dirty="0"/>
              <a:t>, </a:t>
            </a:r>
            <a:r>
              <a:rPr lang="en-US" dirty="0" err="1"/>
              <a:t>incluso</a:t>
            </a:r>
            <a:r>
              <a:rPr lang="en-US" dirty="0"/>
              <a:t> </a:t>
            </a:r>
            <a:r>
              <a:rPr lang="en-US" dirty="0" err="1"/>
              <a:t>si</a:t>
            </a:r>
            <a:r>
              <a:rPr lang="en-US" dirty="0"/>
              <a:t> </a:t>
            </a:r>
            <a:r>
              <a:rPr lang="en-US" dirty="0" err="1"/>
              <a:t>esos</a:t>
            </a:r>
            <a:r>
              <a:rPr lang="en-US" dirty="0"/>
              <a:t> </a:t>
            </a:r>
            <a:r>
              <a:rPr lang="en-US" dirty="0" err="1"/>
              <a:t>nodos</a:t>
            </a:r>
            <a:r>
              <a:rPr lang="en-US" dirty="0"/>
              <a:t> no </a:t>
            </a:r>
            <a:r>
              <a:rPr lang="en-US" dirty="0" err="1"/>
              <a:t>tienen</a:t>
            </a:r>
            <a:r>
              <a:rPr lang="en-US" dirty="0"/>
              <a:t> un gran </a:t>
            </a:r>
            <a:r>
              <a:rPr lang="en-US" dirty="0" err="1"/>
              <a:t>número</a:t>
            </a:r>
            <a:r>
              <a:rPr lang="en-US" dirty="0"/>
              <a:t> de </a:t>
            </a:r>
            <a:r>
              <a:rPr lang="en-US" dirty="0" err="1"/>
              <a:t>conexiones</a:t>
            </a:r>
            <a:r>
              <a:rPr lang="en-US" dirty="0"/>
              <a:t>. </a:t>
            </a:r>
            <a:r>
              <a:rPr lang="en-US" dirty="0" err="1"/>
              <a:t>En</a:t>
            </a:r>
            <a:r>
              <a:rPr lang="en-US" dirty="0"/>
              <a:t> </a:t>
            </a:r>
            <a:r>
              <a:rPr lang="en-US" dirty="0" err="1"/>
              <a:t>este</a:t>
            </a:r>
            <a:r>
              <a:rPr lang="en-US" dirty="0"/>
              <a:t> </a:t>
            </a:r>
            <a:r>
              <a:rPr lang="en-US" dirty="0" err="1"/>
              <a:t>caso</a:t>
            </a:r>
            <a:r>
              <a:rPr lang="en-US" dirty="0"/>
              <a:t>, los </a:t>
            </a:r>
            <a:r>
              <a:rPr lang="en-US" dirty="0" err="1"/>
              <a:t>nodos</a:t>
            </a:r>
            <a:r>
              <a:rPr lang="en-US" dirty="0"/>
              <a:t> </a:t>
            </a:r>
            <a:r>
              <a:rPr lang="en-US" dirty="0" err="1"/>
              <a:t>catalizados</a:t>
            </a:r>
            <a:r>
              <a:rPr lang="en-US" dirty="0"/>
              <a:t> por la </a:t>
            </a:r>
            <a:r>
              <a:rPr lang="en-US" dirty="0" err="1"/>
              <a:t>enzima</a:t>
            </a:r>
            <a:r>
              <a:rPr lang="en-US" dirty="0"/>
              <a:t> </a:t>
            </a:r>
            <a:r>
              <a:rPr lang="en-US" dirty="0" err="1"/>
              <a:t>ThyX</a:t>
            </a:r>
            <a:r>
              <a:rPr lang="en-US" dirty="0"/>
              <a:t> son </a:t>
            </a:r>
            <a:r>
              <a:rPr lang="en-US" dirty="0" err="1"/>
              <a:t>particularmente</a:t>
            </a:r>
            <a:r>
              <a:rPr lang="en-US" dirty="0"/>
              <a:t> </a:t>
            </a:r>
            <a:r>
              <a:rPr lang="en-US" dirty="0" err="1"/>
              <a:t>importantes</a:t>
            </a:r>
            <a:r>
              <a:rPr lang="en-US" dirty="0"/>
              <a:t> </a:t>
            </a:r>
            <a:r>
              <a:rPr lang="en-US" dirty="0" err="1"/>
              <a:t>en</a:t>
            </a:r>
            <a:r>
              <a:rPr lang="en-US" dirty="0"/>
              <a:t> la red </a:t>
            </a:r>
            <a:r>
              <a:rPr lang="en-US" dirty="0" err="1"/>
              <a:t>metabólica</a:t>
            </a:r>
            <a:r>
              <a:rPr lang="en-US" dirty="0"/>
              <a:t> de </a:t>
            </a:r>
            <a:r>
              <a:rPr lang="en-US" i="1" dirty="0"/>
              <a:t>M. tuberculosis</a:t>
            </a:r>
            <a:r>
              <a:rPr lang="en-US" dirty="0"/>
              <a:t>, lo que </a:t>
            </a:r>
            <a:r>
              <a:rPr lang="en-US" dirty="0" err="1"/>
              <a:t>podría</a:t>
            </a:r>
            <a:r>
              <a:rPr lang="en-US" dirty="0"/>
              <a:t> </a:t>
            </a:r>
            <a:r>
              <a:rPr lang="en-US" dirty="0" err="1"/>
              <a:t>tener</a:t>
            </a:r>
            <a:r>
              <a:rPr lang="en-US" dirty="0"/>
              <a:t> </a:t>
            </a:r>
            <a:r>
              <a:rPr lang="en-US" dirty="0" err="1"/>
              <a:t>implicaciones</a:t>
            </a:r>
            <a:r>
              <a:rPr lang="en-US" dirty="0"/>
              <a:t> para </a:t>
            </a:r>
            <a:r>
              <a:rPr lang="en-US" dirty="0" err="1"/>
              <a:t>entender</a:t>
            </a:r>
            <a:r>
              <a:rPr lang="en-US" dirty="0"/>
              <a:t> </a:t>
            </a:r>
            <a:r>
              <a:rPr lang="en-US" dirty="0" err="1"/>
              <a:t>su</a:t>
            </a:r>
            <a:r>
              <a:rPr lang="en-US" dirty="0"/>
              <a:t> </a:t>
            </a:r>
            <a:r>
              <a:rPr lang="en-US" dirty="0" err="1"/>
              <a:t>biología</a:t>
            </a:r>
            <a:r>
              <a:rPr lang="en-US" dirty="0"/>
              <a:t> y </a:t>
            </a:r>
            <a:r>
              <a:rPr lang="en-US" dirty="0" err="1"/>
              <a:t>potencialmente</a:t>
            </a:r>
            <a:r>
              <a:rPr lang="en-US" dirty="0"/>
              <a:t> para </a:t>
            </a:r>
            <a:r>
              <a:rPr lang="en-US" dirty="0" err="1"/>
              <a:t>desarrollar</a:t>
            </a:r>
            <a:r>
              <a:rPr lang="en-US" dirty="0"/>
              <a:t> </a:t>
            </a:r>
            <a:r>
              <a:rPr lang="en-US" dirty="0" err="1"/>
              <a:t>tratamientos</a:t>
            </a:r>
            <a:r>
              <a:rPr lang="en-US" dirty="0"/>
              <a:t>.</a:t>
            </a:r>
          </a:p>
          <a:p>
            <a:endParaRPr lang="es-ES_tradnl" dirty="0"/>
          </a:p>
        </p:txBody>
      </p:sp>
      <p:sp>
        <p:nvSpPr>
          <p:cNvPr id="4" name="Slide Number Placeholder 3"/>
          <p:cNvSpPr>
            <a:spLocks noGrp="1"/>
          </p:cNvSpPr>
          <p:nvPr>
            <p:ph type="sldNum" sz="quarter" idx="5"/>
          </p:nvPr>
        </p:nvSpPr>
        <p:spPr/>
        <p:txBody>
          <a:bodyPr/>
          <a:lstStyle/>
          <a:p>
            <a:fld id="{41971685-DAA3-AD49-903C-F357613B38E1}" type="slidenum">
              <a:rPr lang="es-ES_tradnl" smtClean="0"/>
              <a:t>19</a:t>
            </a:fld>
            <a:endParaRPr lang="es-ES_tradnl"/>
          </a:p>
        </p:txBody>
      </p:sp>
    </p:spTree>
    <p:extLst>
      <p:ext uri="{BB962C8B-B14F-4D97-AF65-F5344CB8AC3E}">
        <p14:creationId xmlns:p14="http://schemas.microsoft.com/office/powerpoint/2010/main" val="17589622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El </a:t>
            </a:r>
            <a:r>
              <a:rPr lang="en-US" dirty="0" err="1"/>
              <a:t>algoritmo</a:t>
            </a:r>
            <a:r>
              <a:rPr lang="en-US" dirty="0"/>
              <a:t> de PageRank </a:t>
            </a:r>
            <a:r>
              <a:rPr lang="en-US" dirty="0" err="1"/>
              <a:t>personalizado</a:t>
            </a:r>
            <a:r>
              <a:rPr lang="en-US" dirty="0"/>
              <a:t> se </a:t>
            </a:r>
            <a:r>
              <a:rPr lang="en-US" dirty="0" err="1"/>
              <a:t>aplicó</a:t>
            </a:r>
            <a:r>
              <a:rPr lang="en-US" dirty="0"/>
              <a:t> a </a:t>
            </a:r>
            <a:r>
              <a:rPr lang="en-US" dirty="0" err="1"/>
              <a:t>ciertos</a:t>
            </a:r>
            <a:r>
              <a:rPr lang="en-US" dirty="0"/>
              <a:t> </a:t>
            </a:r>
            <a:r>
              <a:rPr lang="en-US" dirty="0" err="1"/>
              <a:t>nodos</a:t>
            </a:r>
            <a:r>
              <a:rPr lang="en-US" dirty="0"/>
              <a:t> </a:t>
            </a:r>
            <a:r>
              <a:rPr lang="en-US" dirty="0" err="1"/>
              <a:t>en</a:t>
            </a:r>
            <a:r>
              <a:rPr lang="en-US" dirty="0"/>
              <a:t> la red de </a:t>
            </a:r>
            <a:r>
              <a:rPr lang="en-US" dirty="0" err="1"/>
              <a:t>proteínas</a:t>
            </a:r>
            <a:r>
              <a:rPr lang="en-US" dirty="0"/>
              <a:t>. </a:t>
            </a:r>
            <a:r>
              <a:rPr lang="en-US" dirty="0" err="1"/>
              <a:t>Estos</a:t>
            </a:r>
            <a:r>
              <a:rPr lang="en-US" dirty="0"/>
              <a:t> </a:t>
            </a:r>
            <a:r>
              <a:rPr lang="en-US" dirty="0" err="1"/>
              <a:t>nodos</a:t>
            </a:r>
            <a:r>
              <a:rPr lang="en-US" dirty="0"/>
              <a:t> </a:t>
            </a:r>
            <a:r>
              <a:rPr lang="en-US" dirty="0" err="1"/>
              <a:t>están</a:t>
            </a:r>
            <a:r>
              <a:rPr lang="en-US" dirty="0"/>
              <a:t> </a:t>
            </a:r>
            <a:r>
              <a:rPr lang="en-US" dirty="0" err="1"/>
              <a:t>marcados</a:t>
            </a:r>
            <a:r>
              <a:rPr lang="en-US" dirty="0"/>
              <a:t> con </a:t>
            </a:r>
            <a:r>
              <a:rPr lang="en-US" dirty="0" err="1"/>
              <a:t>filas</a:t>
            </a:r>
            <a:r>
              <a:rPr lang="en-US" dirty="0"/>
              <a:t> </a:t>
            </a:r>
            <a:r>
              <a:rPr lang="en-US" dirty="0" err="1"/>
              <a:t>amarillas</a:t>
            </a:r>
            <a:r>
              <a:rPr lang="en-US" dirty="0"/>
              <a:t> y </a:t>
            </a:r>
            <a:r>
              <a:rPr lang="en-US" dirty="0" err="1"/>
              <a:t>provienen</a:t>
            </a:r>
            <a:r>
              <a:rPr lang="en-US" dirty="0"/>
              <a:t> de los </a:t>
            </a:r>
            <a:r>
              <a:rPr lang="en-US" dirty="0" err="1"/>
              <a:t>datos</a:t>
            </a:r>
            <a:r>
              <a:rPr lang="en-US" dirty="0"/>
              <a:t> de melanoma del </a:t>
            </a:r>
            <a:r>
              <a:rPr lang="en-US" dirty="0" err="1"/>
              <a:t>estudio</a:t>
            </a:r>
            <a:r>
              <a:rPr lang="en-US" dirty="0"/>
              <a:t> de </a:t>
            </a:r>
            <a:r>
              <a:rPr lang="en-US" dirty="0" err="1"/>
              <a:t>Forgber</a:t>
            </a:r>
            <a:r>
              <a:rPr lang="en-US" dirty="0"/>
              <a:t> et al. (2009).</a:t>
            </a:r>
            <a:br>
              <a:rPr lang="en-US" dirty="0"/>
            </a:br>
            <a:br>
              <a:rPr lang="en-US" dirty="0"/>
            </a:br>
            <a:r>
              <a:rPr lang="en-US" b="1" dirty="0" err="1"/>
              <a:t>Nodos</a:t>
            </a:r>
            <a:r>
              <a:rPr lang="en-US" b="1" dirty="0"/>
              <a:t> </a:t>
            </a:r>
            <a:r>
              <a:rPr lang="en-US" b="1" dirty="0" err="1"/>
              <a:t>personalizados</a:t>
            </a:r>
            <a:r>
              <a:rPr lang="en-US" dirty="0"/>
              <a:t>:</a:t>
            </a:r>
          </a:p>
          <a:p>
            <a:pPr>
              <a:buFont typeface="Arial" panose="020B0604020202020204" pitchFamily="34" charset="0"/>
              <a:buChar char="•"/>
            </a:pPr>
            <a:r>
              <a:rPr lang="en-US" dirty="0"/>
              <a:t>Las </a:t>
            </a:r>
            <a:r>
              <a:rPr lang="en-US" b="1" dirty="0" err="1"/>
              <a:t>filas</a:t>
            </a:r>
            <a:r>
              <a:rPr lang="en-US" b="1" dirty="0"/>
              <a:t> </a:t>
            </a:r>
            <a:r>
              <a:rPr lang="en-US" b="1" dirty="0" err="1"/>
              <a:t>amarillas</a:t>
            </a:r>
            <a:r>
              <a:rPr lang="en-US" dirty="0"/>
              <a:t> </a:t>
            </a:r>
            <a:r>
              <a:rPr lang="en-US" dirty="0" err="1"/>
              <a:t>representan</a:t>
            </a:r>
            <a:r>
              <a:rPr lang="en-US" dirty="0"/>
              <a:t> los </a:t>
            </a:r>
            <a:r>
              <a:rPr lang="en-US" dirty="0" err="1"/>
              <a:t>nodos</a:t>
            </a:r>
            <a:r>
              <a:rPr lang="en-US" dirty="0"/>
              <a:t> </a:t>
            </a:r>
            <a:r>
              <a:rPr lang="en-US" dirty="0" err="1"/>
              <a:t>en</a:t>
            </a:r>
            <a:r>
              <a:rPr lang="en-US" dirty="0"/>
              <a:t> la red que </a:t>
            </a:r>
            <a:r>
              <a:rPr lang="en-US" dirty="0" err="1"/>
              <a:t>fueron</a:t>
            </a:r>
            <a:r>
              <a:rPr lang="en-US" dirty="0"/>
              <a:t> </a:t>
            </a:r>
            <a:r>
              <a:rPr lang="en-US" dirty="0" err="1"/>
              <a:t>utilizados</a:t>
            </a:r>
            <a:r>
              <a:rPr lang="en-US" dirty="0"/>
              <a:t> para </a:t>
            </a:r>
            <a:r>
              <a:rPr lang="en-US" dirty="0" err="1"/>
              <a:t>personalizar</a:t>
            </a:r>
            <a:r>
              <a:rPr lang="en-US" dirty="0"/>
              <a:t> el PageRank. </a:t>
            </a:r>
            <a:r>
              <a:rPr lang="en-US" dirty="0" err="1"/>
              <a:t>Estos</a:t>
            </a:r>
            <a:r>
              <a:rPr lang="en-US" dirty="0"/>
              <a:t> </a:t>
            </a:r>
            <a:r>
              <a:rPr lang="en-US" dirty="0" err="1"/>
              <a:t>nodos</a:t>
            </a:r>
            <a:r>
              <a:rPr lang="en-US" dirty="0"/>
              <a:t> </a:t>
            </a:r>
            <a:r>
              <a:rPr lang="en-US" dirty="0" err="1"/>
              <a:t>específicos</a:t>
            </a:r>
            <a:r>
              <a:rPr lang="en-US" dirty="0"/>
              <a:t> </a:t>
            </a:r>
            <a:r>
              <a:rPr lang="en-US" dirty="0" err="1"/>
              <a:t>están</a:t>
            </a:r>
            <a:r>
              <a:rPr lang="en-US" dirty="0"/>
              <a:t> </a:t>
            </a:r>
            <a:r>
              <a:rPr lang="en-US" dirty="0" err="1"/>
              <a:t>relacionados</a:t>
            </a:r>
            <a:r>
              <a:rPr lang="en-US" dirty="0"/>
              <a:t> con </a:t>
            </a:r>
            <a:r>
              <a:rPr lang="en-US" dirty="0" err="1"/>
              <a:t>datos</a:t>
            </a:r>
            <a:r>
              <a:rPr lang="en-US" dirty="0"/>
              <a:t> de melanoma, es </a:t>
            </a:r>
            <a:r>
              <a:rPr lang="en-US" dirty="0" err="1"/>
              <a:t>decir</a:t>
            </a:r>
            <a:r>
              <a:rPr lang="en-US" dirty="0"/>
              <a:t>, son </a:t>
            </a:r>
            <a:r>
              <a:rPr lang="en-US" dirty="0" err="1"/>
              <a:t>proteínas</a:t>
            </a:r>
            <a:r>
              <a:rPr lang="en-US" dirty="0"/>
              <a:t> que se </a:t>
            </a:r>
            <a:r>
              <a:rPr lang="en-US" dirty="0" err="1"/>
              <a:t>encontraron</a:t>
            </a:r>
            <a:r>
              <a:rPr lang="en-US" dirty="0"/>
              <a:t> </a:t>
            </a:r>
            <a:r>
              <a:rPr lang="en-US" dirty="0" err="1"/>
              <a:t>en</a:t>
            </a:r>
            <a:r>
              <a:rPr lang="en-US" dirty="0"/>
              <a:t> </a:t>
            </a:r>
            <a:r>
              <a:rPr lang="en-US" dirty="0" err="1"/>
              <a:t>niveles</a:t>
            </a:r>
            <a:r>
              <a:rPr lang="en-US" dirty="0"/>
              <a:t> </a:t>
            </a:r>
            <a:r>
              <a:rPr lang="en-US" dirty="0" err="1"/>
              <a:t>elevados</a:t>
            </a:r>
            <a:r>
              <a:rPr lang="en-US" dirty="0"/>
              <a:t> </a:t>
            </a:r>
            <a:r>
              <a:rPr lang="en-US" dirty="0" err="1"/>
              <a:t>en</a:t>
            </a:r>
            <a:r>
              <a:rPr lang="en-US" dirty="0"/>
              <a:t> </a:t>
            </a:r>
            <a:r>
              <a:rPr lang="en-US" dirty="0" err="1"/>
              <a:t>pacientes</a:t>
            </a:r>
            <a:r>
              <a:rPr lang="en-US" dirty="0"/>
              <a:t> con melanoma.</a:t>
            </a:r>
          </a:p>
          <a:p>
            <a:r>
              <a:rPr lang="en-US" b="1" dirty="0" err="1"/>
              <a:t>Nuevas</a:t>
            </a:r>
            <a:r>
              <a:rPr lang="en-US" b="1" dirty="0"/>
              <a:t> </a:t>
            </a:r>
            <a:r>
              <a:rPr lang="en-US" b="1" dirty="0" err="1"/>
              <a:t>proteínas</a:t>
            </a:r>
            <a:r>
              <a:rPr lang="en-US" b="1" dirty="0"/>
              <a:t> </a:t>
            </a:r>
            <a:r>
              <a:rPr lang="en-US" b="1" dirty="0" err="1"/>
              <a:t>identificadas</a:t>
            </a:r>
            <a:r>
              <a:rPr lang="en-US" dirty="0"/>
              <a:t>:</a:t>
            </a:r>
          </a:p>
          <a:p>
            <a:pPr>
              <a:buFont typeface="Arial" panose="020B0604020202020204" pitchFamily="34" charset="0"/>
              <a:buChar char="•"/>
            </a:pPr>
            <a:r>
              <a:rPr lang="en-US" dirty="0"/>
              <a:t>Las </a:t>
            </a:r>
            <a:r>
              <a:rPr lang="en-US" b="1" dirty="0" err="1"/>
              <a:t>filas</a:t>
            </a:r>
            <a:r>
              <a:rPr lang="en-US" b="1" dirty="0"/>
              <a:t> </a:t>
            </a:r>
            <a:r>
              <a:rPr lang="en-US" b="1" dirty="0" err="1"/>
              <a:t>verdes</a:t>
            </a:r>
            <a:r>
              <a:rPr lang="en-US" dirty="0"/>
              <a:t> </a:t>
            </a:r>
            <a:r>
              <a:rPr lang="en-US" dirty="0" err="1"/>
              <a:t>indican</a:t>
            </a:r>
            <a:r>
              <a:rPr lang="en-US" dirty="0"/>
              <a:t> </a:t>
            </a:r>
            <a:r>
              <a:rPr lang="en-US" dirty="0" err="1"/>
              <a:t>proteínas</a:t>
            </a:r>
            <a:r>
              <a:rPr lang="en-US" dirty="0"/>
              <a:t> que </a:t>
            </a:r>
            <a:r>
              <a:rPr lang="en-US" dirty="0" err="1"/>
              <a:t>fueron</a:t>
            </a:r>
            <a:r>
              <a:rPr lang="en-US" dirty="0"/>
              <a:t> </a:t>
            </a:r>
            <a:r>
              <a:rPr lang="en-US" dirty="0" err="1"/>
              <a:t>descubiertas</a:t>
            </a:r>
            <a:r>
              <a:rPr lang="en-US" dirty="0"/>
              <a:t> </a:t>
            </a:r>
            <a:r>
              <a:rPr lang="en-US" dirty="0" err="1"/>
              <a:t>mediante</a:t>
            </a:r>
            <a:r>
              <a:rPr lang="en-US" dirty="0"/>
              <a:t> el </a:t>
            </a:r>
            <a:r>
              <a:rPr lang="en-US" dirty="0" err="1"/>
              <a:t>algoritmo</a:t>
            </a:r>
            <a:r>
              <a:rPr lang="en-US" dirty="0"/>
              <a:t> de PageRank </a:t>
            </a:r>
            <a:r>
              <a:rPr lang="en-US" dirty="0" err="1"/>
              <a:t>personalizado</a:t>
            </a:r>
            <a:r>
              <a:rPr lang="en-US" dirty="0"/>
              <a:t> y que </a:t>
            </a:r>
            <a:r>
              <a:rPr lang="en-US" dirty="0" err="1"/>
              <a:t>tienen</a:t>
            </a:r>
            <a:r>
              <a:rPr lang="en-US" dirty="0"/>
              <a:t> un alto PageRank. </a:t>
            </a:r>
            <a:r>
              <a:rPr lang="en-US" dirty="0" err="1"/>
              <a:t>Estas</a:t>
            </a:r>
            <a:r>
              <a:rPr lang="en-US" dirty="0"/>
              <a:t> </a:t>
            </a:r>
            <a:r>
              <a:rPr lang="en-US" dirty="0" err="1"/>
              <a:t>proteínas</a:t>
            </a:r>
            <a:r>
              <a:rPr lang="en-US" dirty="0"/>
              <a:t> </a:t>
            </a:r>
            <a:r>
              <a:rPr lang="en-US" dirty="0" err="1"/>
              <a:t>recién</a:t>
            </a:r>
            <a:r>
              <a:rPr lang="en-US" dirty="0"/>
              <a:t> </a:t>
            </a:r>
            <a:r>
              <a:rPr lang="en-US" dirty="0" err="1"/>
              <a:t>identificadas</a:t>
            </a:r>
            <a:r>
              <a:rPr lang="en-US" dirty="0"/>
              <a:t> </a:t>
            </a:r>
            <a:r>
              <a:rPr lang="en-US" dirty="0" err="1"/>
              <a:t>están</a:t>
            </a:r>
            <a:r>
              <a:rPr lang="en-US" dirty="0"/>
              <a:t> </a:t>
            </a:r>
            <a:r>
              <a:rPr lang="en-US" dirty="0" err="1"/>
              <a:t>relacionadas</a:t>
            </a:r>
            <a:r>
              <a:rPr lang="en-US" dirty="0"/>
              <a:t> con el </a:t>
            </a:r>
            <a:r>
              <a:rPr lang="en-US" dirty="0" err="1"/>
              <a:t>cáncer</a:t>
            </a:r>
            <a:r>
              <a:rPr lang="en-US" dirty="0"/>
              <a:t>, lo que las </a:t>
            </a:r>
            <a:r>
              <a:rPr lang="en-US" dirty="0" err="1"/>
              <a:t>hace</a:t>
            </a:r>
            <a:r>
              <a:rPr lang="en-US" dirty="0"/>
              <a:t> de </a:t>
            </a:r>
            <a:r>
              <a:rPr lang="en-US" dirty="0" err="1"/>
              <a:t>interés</a:t>
            </a:r>
            <a:r>
              <a:rPr lang="en-US" dirty="0"/>
              <a:t> particular para el </a:t>
            </a:r>
            <a:r>
              <a:rPr lang="en-US" dirty="0" err="1"/>
              <a:t>estudio</a:t>
            </a:r>
            <a:r>
              <a:rPr lang="en-US" dirty="0"/>
              <a:t>.</a:t>
            </a:r>
          </a:p>
          <a:p>
            <a:r>
              <a:rPr lang="en-US" b="1" dirty="0" err="1"/>
              <a:t>Proteínas</a:t>
            </a:r>
            <a:r>
              <a:rPr lang="en-US" b="1" dirty="0"/>
              <a:t> sin </a:t>
            </a:r>
            <a:r>
              <a:rPr lang="en-US" b="1" dirty="0" err="1"/>
              <a:t>relación</a:t>
            </a:r>
            <a:r>
              <a:rPr lang="en-US" b="1" dirty="0"/>
              <a:t> </a:t>
            </a:r>
            <a:r>
              <a:rPr lang="en-US" b="1" dirty="0" err="1"/>
              <a:t>clara</a:t>
            </a:r>
            <a:r>
              <a:rPr lang="en-US" b="1" dirty="0"/>
              <a:t> con el </a:t>
            </a:r>
            <a:r>
              <a:rPr lang="en-US" b="1" dirty="0" err="1"/>
              <a:t>cáncer</a:t>
            </a:r>
            <a:r>
              <a:rPr lang="en-US" dirty="0"/>
              <a:t>:</a:t>
            </a:r>
          </a:p>
          <a:p>
            <a:pPr>
              <a:buFont typeface="Arial" panose="020B0604020202020204" pitchFamily="34" charset="0"/>
              <a:buChar char="•"/>
            </a:pPr>
            <a:r>
              <a:rPr lang="en-US" dirty="0"/>
              <a:t>Las </a:t>
            </a:r>
            <a:r>
              <a:rPr lang="en-US" b="1" dirty="0" err="1"/>
              <a:t>filas</a:t>
            </a:r>
            <a:r>
              <a:rPr lang="en-US" b="1" dirty="0"/>
              <a:t> sin color</a:t>
            </a:r>
            <a:r>
              <a:rPr lang="en-US" dirty="0"/>
              <a:t> </a:t>
            </a:r>
            <a:r>
              <a:rPr lang="en-US" dirty="0" err="1"/>
              <a:t>representan</a:t>
            </a:r>
            <a:r>
              <a:rPr lang="en-US" dirty="0"/>
              <a:t> </a:t>
            </a:r>
            <a:r>
              <a:rPr lang="en-US" dirty="0" err="1"/>
              <a:t>proteínas</a:t>
            </a:r>
            <a:r>
              <a:rPr lang="en-US" dirty="0"/>
              <a:t> que no </a:t>
            </a:r>
            <a:r>
              <a:rPr lang="en-US" dirty="0" err="1"/>
              <a:t>tienen</a:t>
            </a:r>
            <a:r>
              <a:rPr lang="en-US" dirty="0"/>
              <a:t> una </a:t>
            </a:r>
            <a:r>
              <a:rPr lang="en-US" dirty="0" err="1"/>
              <a:t>correspondencia</a:t>
            </a:r>
            <a:r>
              <a:rPr lang="en-US" dirty="0"/>
              <a:t> </a:t>
            </a:r>
            <a:r>
              <a:rPr lang="en-US" dirty="0" err="1"/>
              <a:t>clara</a:t>
            </a:r>
            <a:r>
              <a:rPr lang="en-US" dirty="0"/>
              <a:t> con el </a:t>
            </a:r>
            <a:r>
              <a:rPr lang="en-US" dirty="0" err="1"/>
              <a:t>cáncer</a:t>
            </a:r>
            <a:r>
              <a:rPr lang="en-US" dirty="0"/>
              <a:t>. </a:t>
            </a:r>
            <a:r>
              <a:rPr lang="en-US" dirty="0" err="1"/>
              <a:t>Estas</a:t>
            </a:r>
            <a:r>
              <a:rPr lang="en-US" dirty="0"/>
              <a:t> </a:t>
            </a:r>
            <a:r>
              <a:rPr lang="en-US" dirty="0" err="1"/>
              <a:t>proteínas</a:t>
            </a:r>
            <a:r>
              <a:rPr lang="en-US" dirty="0"/>
              <a:t> no </a:t>
            </a:r>
            <a:r>
              <a:rPr lang="en-US" dirty="0" err="1"/>
              <a:t>muestran</a:t>
            </a:r>
            <a:r>
              <a:rPr lang="en-US" dirty="0"/>
              <a:t> una </a:t>
            </a:r>
            <a:r>
              <a:rPr lang="en-US" dirty="0" err="1"/>
              <a:t>relación</a:t>
            </a:r>
            <a:r>
              <a:rPr lang="en-US" dirty="0"/>
              <a:t> </a:t>
            </a:r>
            <a:r>
              <a:rPr lang="en-US" dirty="0" err="1"/>
              <a:t>evidente</a:t>
            </a:r>
            <a:r>
              <a:rPr lang="en-US" dirty="0"/>
              <a:t> con el melanoma u </a:t>
            </a:r>
            <a:r>
              <a:rPr lang="en-US" dirty="0" err="1"/>
              <a:t>otros</a:t>
            </a:r>
            <a:r>
              <a:rPr lang="en-US" dirty="0"/>
              <a:t> </a:t>
            </a:r>
            <a:r>
              <a:rPr lang="en-US" dirty="0" err="1"/>
              <a:t>tipos</a:t>
            </a:r>
            <a:r>
              <a:rPr lang="en-US" dirty="0"/>
              <a:t> de </a:t>
            </a:r>
            <a:r>
              <a:rPr lang="en-US" dirty="0" err="1"/>
              <a:t>cáncer</a:t>
            </a:r>
            <a:r>
              <a:rPr lang="en-US" dirty="0"/>
              <a:t>, </a:t>
            </a:r>
            <a:r>
              <a:rPr lang="en-US" dirty="0" err="1"/>
              <a:t>según</a:t>
            </a:r>
            <a:r>
              <a:rPr lang="en-US" dirty="0"/>
              <a:t> los </a:t>
            </a:r>
            <a:r>
              <a:rPr lang="en-US" dirty="0" err="1"/>
              <a:t>datos</a:t>
            </a:r>
            <a:r>
              <a:rPr lang="en-US" dirty="0"/>
              <a:t> </a:t>
            </a:r>
            <a:r>
              <a:rPr lang="en-US" dirty="0" err="1"/>
              <a:t>disponibles</a:t>
            </a:r>
            <a:r>
              <a:rPr lang="en-US" dirty="0"/>
              <a:t>.</a:t>
            </a:r>
          </a:p>
          <a:p>
            <a:endParaRPr lang="es-ES_tradnl" dirty="0"/>
          </a:p>
        </p:txBody>
      </p:sp>
      <p:sp>
        <p:nvSpPr>
          <p:cNvPr id="4" name="Slide Number Placeholder 3"/>
          <p:cNvSpPr>
            <a:spLocks noGrp="1"/>
          </p:cNvSpPr>
          <p:nvPr>
            <p:ph type="sldNum" sz="quarter" idx="5"/>
          </p:nvPr>
        </p:nvSpPr>
        <p:spPr/>
        <p:txBody>
          <a:bodyPr/>
          <a:lstStyle/>
          <a:p>
            <a:fld id="{41971685-DAA3-AD49-903C-F357613B38E1}" type="slidenum">
              <a:rPr lang="es-ES_tradnl" smtClean="0"/>
              <a:t>21</a:t>
            </a:fld>
            <a:endParaRPr lang="es-ES_tradnl"/>
          </a:p>
        </p:txBody>
      </p:sp>
    </p:spTree>
    <p:extLst>
      <p:ext uri="{BB962C8B-B14F-4D97-AF65-F5344CB8AC3E}">
        <p14:creationId xmlns:p14="http://schemas.microsoft.com/office/powerpoint/2010/main" val="23273737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EBC55-5864-427B-84CF-6441AA82BD0B}"/>
              </a:ext>
            </a:extLst>
          </p:cNvPr>
          <p:cNvSpPr>
            <a:spLocks noGrp="1"/>
          </p:cNvSpPr>
          <p:nvPr>
            <p:ph type="ctrTitle"/>
          </p:nvPr>
        </p:nvSpPr>
        <p:spPr>
          <a:xfrm>
            <a:off x="966745" y="1205037"/>
            <a:ext cx="7744993" cy="2541336"/>
          </a:xfrm>
        </p:spPr>
        <p:txBody>
          <a:bodyPr anchor="b">
            <a:normAutofit/>
          </a:bodyPr>
          <a:lstStyle>
            <a:lvl1pPr algn="l">
              <a:defRPr sz="4400"/>
            </a:lvl1pPr>
          </a:lstStyle>
          <a:p>
            <a:r>
              <a:rPr lang="en-US" dirty="0"/>
              <a:t>Click to edit Master title style</a:t>
            </a:r>
          </a:p>
        </p:txBody>
      </p:sp>
      <p:sp>
        <p:nvSpPr>
          <p:cNvPr id="3" name="Subtitle 2">
            <a:extLst>
              <a:ext uri="{FF2B5EF4-FFF2-40B4-BE49-F238E27FC236}">
                <a16:creationId xmlns:a16="http://schemas.microsoft.com/office/drawing/2014/main" id="{FEB52BDB-18E0-4991-A6F2-7AD5420153F2}"/>
              </a:ext>
            </a:extLst>
          </p:cNvPr>
          <p:cNvSpPr>
            <a:spLocks noGrp="1"/>
          </p:cNvSpPr>
          <p:nvPr>
            <p:ph type="subTitle" idx="1"/>
          </p:nvPr>
        </p:nvSpPr>
        <p:spPr>
          <a:xfrm>
            <a:off x="966745" y="3949332"/>
            <a:ext cx="7744993" cy="2006735"/>
          </a:xfrm>
        </p:spPr>
        <p:txBody>
          <a:bodyPr>
            <a:normAutofit/>
          </a:bodyPr>
          <a:lstStyle>
            <a:lvl1pPr marL="0" indent="0" algn="l">
              <a:buNone/>
              <a:defRPr sz="20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D7F0ABC6-907E-47DE-8E40-61F2DD1B408B}"/>
              </a:ext>
            </a:extLst>
          </p:cNvPr>
          <p:cNvSpPr>
            <a:spLocks noGrp="1"/>
          </p:cNvSpPr>
          <p:nvPr>
            <p:ph type="dt" sz="half" idx="10"/>
          </p:nvPr>
        </p:nvSpPr>
        <p:spPr/>
        <p:txBody>
          <a:bodyPr/>
          <a:lstStyle/>
          <a:p>
            <a:fld id="{11008460-8B2F-4AAA-A4E2-10730069204C}" type="datetimeFigureOut">
              <a:rPr lang="en-US" smtClean="0"/>
              <a:t>6/12/24</a:t>
            </a:fld>
            <a:endParaRPr lang="en-US"/>
          </a:p>
        </p:txBody>
      </p:sp>
      <p:sp>
        <p:nvSpPr>
          <p:cNvPr id="5" name="Footer Placeholder 4">
            <a:extLst>
              <a:ext uri="{FF2B5EF4-FFF2-40B4-BE49-F238E27FC236}">
                <a16:creationId xmlns:a16="http://schemas.microsoft.com/office/drawing/2014/main" id="{158AB158-6097-43A1-90B6-406F93670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EE077-FF20-4DD9-92B5-EE1C4D615C68}"/>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1133512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071ABCB-C306-49F0-8D5D-0B890583C1CE}"/>
              </a:ext>
            </a:extLst>
          </p:cNvPr>
          <p:cNvGrpSpPr/>
          <p:nvPr/>
        </p:nvGrpSpPr>
        <p:grpSpPr>
          <a:xfrm rot="10800000">
            <a:off x="0" y="1827078"/>
            <a:ext cx="2926300" cy="5030922"/>
            <a:chOff x="9265700" y="2026"/>
            <a:chExt cx="2926300" cy="5030922"/>
          </a:xfrm>
        </p:grpSpPr>
        <p:sp>
          <p:nvSpPr>
            <p:cNvPr id="8" name="Freeform: Shape 7">
              <a:extLst>
                <a:ext uri="{FF2B5EF4-FFF2-40B4-BE49-F238E27FC236}">
                  <a16:creationId xmlns:a16="http://schemas.microsoft.com/office/drawing/2014/main" id="{24A67F94-2250-4B3A-8424-1BC0A0BCB3FF}"/>
                </a:ext>
              </a:extLst>
            </p:cNvPr>
            <p:cNvSpPr/>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5FB942D8-95BE-4CFD-BFCC-26209EC192CE}"/>
                </a:ext>
              </a:extLst>
            </p:cNvPr>
            <p:cNvSpPr/>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9DF6499A-D398-4CBC-AA22-4277539430FC}"/>
                </a:ext>
              </a:extLst>
            </p:cNvPr>
            <p:cNvSpPr/>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0D91493C-6480-4A3F-8836-1727CBA3C849}"/>
                </a:ext>
              </a:extLst>
            </p:cNvPr>
            <p:cNvSpPr/>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A546BFEE-D3D9-4B18-BA88-49F7C7D266E7}"/>
              </a:ext>
            </a:extLst>
          </p:cNvPr>
          <p:cNvSpPr>
            <a:spLocks noGrp="1"/>
          </p:cNvSpPr>
          <p:nvPr>
            <p:ph type="title"/>
          </p:nvPr>
        </p:nvSpPr>
        <p:spPr>
          <a:xfrm>
            <a:off x="2148186" y="959587"/>
            <a:ext cx="9076329" cy="1064277"/>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DEA5BD3-1A63-4F94-ADFA-5CA2A414DE16}"/>
              </a:ext>
            </a:extLst>
          </p:cNvPr>
          <p:cNvSpPr>
            <a:spLocks noGrp="1"/>
          </p:cNvSpPr>
          <p:nvPr>
            <p:ph type="body" orient="vert" idx="1"/>
          </p:nvPr>
        </p:nvSpPr>
        <p:spPr>
          <a:xfrm>
            <a:off x="2148186" y="2248257"/>
            <a:ext cx="9076329" cy="365015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421888E-6FA1-446E-A77C-7D26923F6BAA}"/>
              </a:ext>
            </a:extLst>
          </p:cNvPr>
          <p:cNvSpPr>
            <a:spLocks noGrp="1"/>
          </p:cNvSpPr>
          <p:nvPr>
            <p:ph type="dt" sz="half" idx="10"/>
          </p:nvPr>
        </p:nvSpPr>
        <p:spPr/>
        <p:txBody>
          <a:bodyPr/>
          <a:lstStyle/>
          <a:p>
            <a:fld id="{11008460-8B2F-4AAA-A4E2-10730069204C}" type="datetimeFigureOut">
              <a:rPr lang="en-US" smtClean="0"/>
              <a:t>6/12/24</a:t>
            </a:fld>
            <a:endParaRPr lang="en-US"/>
          </a:p>
        </p:txBody>
      </p:sp>
      <p:sp>
        <p:nvSpPr>
          <p:cNvPr id="5" name="Footer Placeholder 4">
            <a:extLst>
              <a:ext uri="{FF2B5EF4-FFF2-40B4-BE49-F238E27FC236}">
                <a16:creationId xmlns:a16="http://schemas.microsoft.com/office/drawing/2014/main" id="{5A33313F-58CA-4397-A3B4-71B068D1E2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CC6AB3-89E2-4B6A-A5F3-3FB781C1AA8C}"/>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7687923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7BC2869-B8E0-44C7-801E-BA0C2C1B5E82}"/>
              </a:ext>
            </a:extLst>
          </p:cNvPr>
          <p:cNvGrpSpPr/>
          <p:nvPr/>
        </p:nvGrpSpPr>
        <p:grpSpPr>
          <a:xfrm rot="10800000">
            <a:off x="0" y="1827078"/>
            <a:ext cx="2926300" cy="5030922"/>
            <a:chOff x="9265700" y="2026"/>
            <a:chExt cx="2926300" cy="5030922"/>
          </a:xfrm>
        </p:grpSpPr>
        <p:sp>
          <p:nvSpPr>
            <p:cNvPr id="8" name="Freeform: Shape 7">
              <a:extLst>
                <a:ext uri="{FF2B5EF4-FFF2-40B4-BE49-F238E27FC236}">
                  <a16:creationId xmlns:a16="http://schemas.microsoft.com/office/drawing/2014/main" id="{BA7CEB8F-94FA-4A87-AA80-066173AA5C57}"/>
                </a:ext>
              </a:extLst>
            </p:cNvPr>
            <p:cNvSpPr/>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74F9817E-A26F-4D7B-82A1-FA647EE4C86F}"/>
                </a:ext>
              </a:extLst>
            </p:cNvPr>
            <p:cNvSpPr/>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0E734839-B51C-4112-A4D8-DDFCB7F84A6F}"/>
                </a:ext>
              </a:extLst>
            </p:cNvPr>
            <p:cNvSpPr/>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51DFF651-C17F-4B2C-A962-32FA4958BCFA}"/>
                </a:ext>
              </a:extLst>
            </p:cNvPr>
            <p:cNvSpPr/>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Vertical Title 1">
            <a:extLst>
              <a:ext uri="{FF2B5EF4-FFF2-40B4-BE49-F238E27FC236}">
                <a16:creationId xmlns:a16="http://schemas.microsoft.com/office/drawing/2014/main" id="{DE9B263D-CDF8-431B-A5D1-9687649138B5}"/>
              </a:ext>
            </a:extLst>
          </p:cNvPr>
          <p:cNvSpPr>
            <a:spLocks noGrp="1"/>
          </p:cNvSpPr>
          <p:nvPr>
            <p:ph type="title" orient="vert"/>
          </p:nvPr>
        </p:nvSpPr>
        <p:spPr>
          <a:xfrm>
            <a:off x="9131030" y="866253"/>
            <a:ext cx="2222769" cy="5310710"/>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7FB6B9BE-E660-4F3A-ABA1-86667DC133EB}"/>
              </a:ext>
            </a:extLst>
          </p:cNvPr>
          <p:cNvSpPr>
            <a:spLocks noGrp="1"/>
          </p:cNvSpPr>
          <p:nvPr>
            <p:ph type="body" orient="vert" idx="1"/>
          </p:nvPr>
        </p:nvSpPr>
        <p:spPr>
          <a:xfrm>
            <a:off x="838200" y="866253"/>
            <a:ext cx="8164286" cy="5310710"/>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A082700-F509-4302-AE0E-6CC56401A40F}"/>
              </a:ext>
            </a:extLst>
          </p:cNvPr>
          <p:cNvSpPr>
            <a:spLocks noGrp="1"/>
          </p:cNvSpPr>
          <p:nvPr>
            <p:ph type="dt" sz="half" idx="10"/>
          </p:nvPr>
        </p:nvSpPr>
        <p:spPr/>
        <p:txBody>
          <a:bodyPr/>
          <a:lstStyle/>
          <a:p>
            <a:fld id="{11008460-8B2F-4AAA-A4E2-10730069204C}" type="datetimeFigureOut">
              <a:rPr lang="en-US" smtClean="0"/>
              <a:t>6/12/24</a:t>
            </a:fld>
            <a:endParaRPr lang="en-US"/>
          </a:p>
        </p:txBody>
      </p:sp>
      <p:sp>
        <p:nvSpPr>
          <p:cNvPr id="5" name="Footer Placeholder 4">
            <a:extLst>
              <a:ext uri="{FF2B5EF4-FFF2-40B4-BE49-F238E27FC236}">
                <a16:creationId xmlns:a16="http://schemas.microsoft.com/office/drawing/2014/main" id="{0303BD63-5B0C-4FB3-8434-8EA1A84F2D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F3E9EB-019B-4F03-8147-D6CBA6B1E67C}"/>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467861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31C13-CF9D-4E82-A5B4-91008DCD25D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5C06FD2-89E8-4415-ADF7-22F4A4C259E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0CBBFF-8889-497F-B4CA-A031E8DD3B95}"/>
              </a:ext>
            </a:extLst>
          </p:cNvPr>
          <p:cNvSpPr>
            <a:spLocks noGrp="1"/>
          </p:cNvSpPr>
          <p:nvPr>
            <p:ph type="dt" sz="half" idx="10"/>
          </p:nvPr>
        </p:nvSpPr>
        <p:spPr/>
        <p:txBody>
          <a:bodyPr/>
          <a:lstStyle/>
          <a:p>
            <a:fld id="{11008460-8B2F-4AAA-A4E2-10730069204C}" type="datetimeFigureOut">
              <a:rPr lang="en-US" smtClean="0"/>
              <a:t>6/12/24</a:t>
            </a:fld>
            <a:endParaRPr lang="en-US"/>
          </a:p>
        </p:txBody>
      </p:sp>
      <p:sp>
        <p:nvSpPr>
          <p:cNvPr id="5" name="Footer Placeholder 4">
            <a:extLst>
              <a:ext uri="{FF2B5EF4-FFF2-40B4-BE49-F238E27FC236}">
                <a16:creationId xmlns:a16="http://schemas.microsoft.com/office/drawing/2014/main" id="{FDE78DAF-985B-4BB4-ADA9-02EA979F1A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A10DBC-42B5-46AB-B36A-B39128E69CBF}"/>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581437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1B6E7-01C8-4375-B7C7-596CD11993F3}"/>
              </a:ext>
            </a:extLst>
          </p:cNvPr>
          <p:cNvSpPr>
            <a:spLocks noGrp="1"/>
          </p:cNvSpPr>
          <p:nvPr>
            <p:ph type="title"/>
          </p:nvPr>
        </p:nvSpPr>
        <p:spPr>
          <a:xfrm>
            <a:off x="831850" y="1883229"/>
            <a:ext cx="8214179" cy="3303133"/>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9C441675-8F3E-47CC-9573-D853C506D557}"/>
              </a:ext>
            </a:extLst>
          </p:cNvPr>
          <p:cNvSpPr>
            <a:spLocks noGrp="1"/>
          </p:cNvSpPr>
          <p:nvPr>
            <p:ph type="body" idx="1"/>
          </p:nvPr>
        </p:nvSpPr>
        <p:spPr>
          <a:xfrm>
            <a:off x="831850" y="5295900"/>
            <a:ext cx="8214179" cy="793750"/>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75419F49-690E-49EC-BD41-75A18C9E37FC}"/>
              </a:ext>
            </a:extLst>
          </p:cNvPr>
          <p:cNvSpPr>
            <a:spLocks noGrp="1"/>
          </p:cNvSpPr>
          <p:nvPr>
            <p:ph type="dt" sz="half" idx="10"/>
          </p:nvPr>
        </p:nvSpPr>
        <p:spPr/>
        <p:txBody>
          <a:bodyPr/>
          <a:lstStyle/>
          <a:p>
            <a:fld id="{11008460-8B2F-4AAA-A4E2-10730069204C}" type="datetimeFigureOut">
              <a:rPr lang="en-US" smtClean="0"/>
              <a:t>6/12/24</a:t>
            </a:fld>
            <a:endParaRPr lang="en-US"/>
          </a:p>
        </p:txBody>
      </p:sp>
      <p:sp>
        <p:nvSpPr>
          <p:cNvPr id="5" name="Footer Placeholder 4">
            <a:extLst>
              <a:ext uri="{FF2B5EF4-FFF2-40B4-BE49-F238E27FC236}">
                <a16:creationId xmlns:a16="http://schemas.microsoft.com/office/drawing/2014/main" id="{9BBC9E70-1401-468E-97DE-4255CA2221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ABE14C-9127-4582-A006-2AEA93AF76BE}"/>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1826684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34DF9-FA60-4E7B-BDE8-C0F9AFE636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E7F1133-890E-4E96-AEDD-0F921E26F51D}"/>
              </a:ext>
            </a:extLst>
          </p:cNvPr>
          <p:cNvSpPr>
            <a:spLocks noGrp="1"/>
          </p:cNvSpPr>
          <p:nvPr>
            <p:ph sz="half" idx="1"/>
          </p:nvPr>
        </p:nvSpPr>
        <p:spPr>
          <a:xfrm>
            <a:off x="966745" y="2250798"/>
            <a:ext cx="4445899" cy="375267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F14763B4-4987-4303-9640-54B67DD75E46}"/>
              </a:ext>
            </a:extLst>
          </p:cNvPr>
          <p:cNvSpPr>
            <a:spLocks noGrp="1"/>
          </p:cNvSpPr>
          <p:nvPr>
            <p:ph sz="half" idx="2"/>
          </p:nvPr>
        </p:nvSpPr>
        <p:spPr>
          <a:xfrm>
            <a:off x="5597174" y="2250798"/>
            <a:ext cx="4445899" cy="375267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4C94AAD8-D444-410E-98EC-47076908FA37}"/>
              </a:ext>
            </a:extLst>
          </p:cNvPr>
          <p:cNvSpPr>
            <a:spLocks noGrp="1"/>
          </p:cNvSpPr>
          <p:nvPr>
            <p:ph type="dt" sz="half" idx="10"/>
          </p:nvPr>
        </p:nvSpPr>
        <p:spPr/>
        <p:txBody>
          <a:bodyPr/>
          <a:lstStyle/>
          <a:p>
            <a:fld id="{11008460-8B2F-4AAA-A4E2-10730069204C}" type="datetimeFigureOut">
              <a:rPr lang="en-US" smtClean="0"/>
              <a:t>6/12/24</a:t>
            </a:fld>
            <a:endParaRPr lang="en-US"/>
          </a:p>
        </p:txBody>
      </p:sp>
      <p:sp>
        <p:nvSpPr>
          <p:cNvPr id="6" name="Footer Placeholder 5">
            <a:extLst>
              <a:ext uri="{FF2B5EF4-FFF2-40B4-BE49-F238E27FC236}">
                <a16:creationId xmlns:a16="http://schemas.microsoft.com/office/drawing/2014/main" id="{E072F01E-6867-4604-8B58-F65BCC820A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543D87-0EC8-43C7-9D1B-46DB52129312}"/>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6698666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605AE-70FD-4CEE-BDFB-D5C0A3D3595C}"/>
              </a:ext>
            </a:extLst>
          </p:cNvPr>
          <p:cNvSpPr>
            <a:spLocks noGrp="1"/>
          </p:cNvSpPr>
          <p:nvPr>
            <p:ph type="title"/>
          </p:nvPr>
        </p:nvSpPr>
        <p:spPr>
          <a:xfrm>
            <a:off x="966745" y="960120"/>
            <a:ext cx="9196928" cy="1060704"/>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EF9091E2-4532-4D16-827E-4DB0688FD829}"/>
              </a:ext>
            </a:extLst>
          </p:cNvPr>
          <p:cNvSpPr>
            <a:spLocks noGrp="1"/>
          </p:cNvSpPr>
          <p:nvPr>
            <p:ph type="body" idx="1"/>
          </p:nvPr>
        </p:nvSpPr>
        <p:spPr>
          <a:xfrm>
            <a:off x="967153" y="2062842"/>
            <a:ext cx="4445899" cy="78189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752B53BE-9EDA-4D07-A042-0D101FAB9A87}"/>
              </a:ext>
            </a:extLst>
          </p:cNvPr>
          <p:cNvSpPr>
            <a:spLocks noGrp="1"/>
          </p:cNvSpPr>
          <p:nvPr>
            <p:ph sz="half" idx="2"/>
          </p:nvPr>
        </p:nvSpPr>
        <p:spPr>
          <a:xfrm>
            <a:off x="966745" y="2882837"/>
            <a:ext cx="4446642" cy="33437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1DFDFC1-7510-4F8E-A831-ABA33D977ACA}"/>
              </a:ext>
            </a:extLst>
          </p:cNvPr>
          <p:cNvSpPr>
            <a:spLocks noGrp="1"/>
          </p:cNvSpPr>
          <p:nvPr>
            <p:ph type="body" sz="quarter" idx="3"/>
          </p:nvPr>
        </p:nvSpPr>
        <p:spPr>
          <a:xfrm>
            <a:off x="5725280" y="2062842"/>
            <a:ext cx="4467794" cy="78189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2A42F0-9A48-4946-8BA8-394CBF01A056}"/>
              </a:ext>
            </a:extLst>
          </p:cNvPr>
          <p:cNvSpPr>
            <a:spLocks noGrp="1"/>
          </p:cNvSpPr>
          <p:nvPr>
            <p:ph sz="quarter" idx="4"/>
          </p:nvPr>
        </p:nvSpPr>
        <p:spPr>
          <a:xfrm>
            <a:off x="5724868" y="2882837"/>
            <a:ext cx="4468541" cy="33437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200FC563-D319-494F-AA63-0BDF1D25E5D4}"/>
              </a:ext>
            </a:extLst>
          </p:cNvPr>
          <p:cNvSpPr>
            <a:spLocks noGrp="1"/>
          </p:cNvSpPr>
          <p:nvPr>
            <p:ph type="dt" sz="half" idx="10"/>
          </p:nvPr>
        </p:nvSpPr>
        <p:spPr/>
        <p:txBody>
          <a:bodyPr/>
          <a:lstStyle/>
          <a:p>
            <a:fld id="{11008460-8B2F-4AAA-A4E2-10730069204C}" type="datetimeFigureOut">
              <a:rPr lang="en-US" smtClean="0"/>
              <a:t>6/12/24</a:t>
            </a:fld>
            <a:endParaRPr lang="en-US"/>
          </a:p>
        </p:txBody>
      </p:sp>
      <p:sp>
        <p:nvSpPr>
          <p:cNvPr id="8" name="Footer Placeholder 7">
            <a:extLst>
              <a:ext uri="{FF2B5EF4-FFF2-40B4-BE49-F238E27FC236}">
                <a16:creationId xmlns:a16="http://schemas.microsoft.com/office/drawing/2014/main" id="{DD42F4FE-433A-42F6-8A73-AD843352BF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D575352-FC7F-4BA8-940F-2F920C2801B7}"/>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8475499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B3FB5-4B13-4412-9F42-62450D6AA1E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0C87ECA-0E5D-4DD2-B664-DF351875FE29}"/>
              </a:ext>
            </a:extLst>
          </p:cNvPr>
          <p:cNvSpPr>
            <a:spLocks noGrp="1"/>
          </p:cNvSpPr>
          <p:nvPr>
            <p:ph type="dt" sz="half" idx="10"/>
          </p:nvPr>
        </p:nvSpPr>
        <p:spPr/>
        <p:txBody>
          <a:bodyPr/>
          <a:lstStyle/>
          <a:p>
            <a:fld id="{11008460-8B2F-4AAA-A4E2-10730069204C}" type="datetimeFigureOut">
              <a:rPr lang="en-US" smtClean="0"/>
              <a:t>6/12/24</a:t>
            </a:fld>
            <a:endParaRPr lang="en-US"/>
          </a:p>
        </p:txBody>
      </p:sp>
      <p:sp>
        <p:nvSpPr>
          <p:cNvPr id="4" name="Footer Placeholder 3">
            <a:extLst>
              <a:ext uri="{FF2B5EF4-FFF2-40B4-BE49-F238E27FC236}">
                <a16:creationId xmlns:a16="http://schemas.microsoft.com/office/drawing/2014/main" id="{D4E2406B-A925-466A-AF79-D0A4E0EA41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61B050-D381-4E1A-88DD-361F0EE9DD96}"/>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504835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8BF592-6A15-4999-ACFA-A535A113B25D}"/>
              </a:ext>
            </a:extLst>
          </p:cNvPr>
          <p:cNvSpPr>
            <a:spLocks noGrp="1"/>
          </p:cNvSpPr>
          <p:nvPr>
            <p:ph type="dt" sz="half" idx="10"/>
          </p:nvPr>
        </p:nvSpPr>
        <p:spPr/>
        <p:txBody>
          <a:bodyPr/>
          <a:lstStyle/>
          <a:p>
            <a:fld id="{11008460-8B2F-4AAA-A4E2-10730069204C}" type="datetimeFigureOut">
              <a:rPr lang="en-US" smtClean="0"/>
              <a:t>6/12/24</a:t>
            </a:fld>
            <a:endParaRPr lang="en-US"/>
          </a:p>
        </p:txBody>
      </p:sp>
      <p:sp>
        <p:nvSpPr>
          <p:cNvPr id="3" name="Footer Placeholder 2">
            <a:extLst>
              <a:ext uri="{FF2B5EF4-FFF2-40B4-BE49-F238E27FC236}">
                <a16:creationId xmlns:a16="http://schemas.microsoft.com/office/drawing/2014/main" id="{7819EFC1-AD45-4610-8FC6-2058F55E47E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13DF506-CFF9-4BD2-8D76-3377927798E2}"/>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786021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77674-EAFF-4CAE-A685-8AEA617D0655}"/>
              </a:ext>
            </a:extLst>
          </p:cNvPr>
          <p:cNvSpPr>
            <a:spLocks noGrp="1"/>
          </p:cNvSpPr>
          <p:nvPr>
            <p:ph type="title"/>
          </p:nvPr>
        </p:nvSpPr>
        <p:spPr>
          <a:xfrm>
            <a:off x="839788" y="1094014"/>
            <a:ext cx="3932237" cy="1436914"/>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DB3A185-E15D-46FD-A4FB-709A8B5D0BE3}"/>
              </a:ext>
            </a:extLst>
          </p:cNvPr>
          <p:cNvSpPr>
            <a:spLocks noGrp="1"/>
          </p:cNvSpPr>
          <p:nvPr>
            <p:ph idx="1"/>
          </p:nvPr>
        </p:nvSpPr>
        <p:spPr>
          <a:xfrm>
            <a:off x="5183188" y="1094014"/>
            <a:ext cx="6172200" cy="476703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E14086F7-5F48-40D6-B4E3-1347EA21B0A8}"/>
              </a:ext>
            </a:extLst>
          </p:cNvPr>
          <p:cNvSpPr>
            <a:spLocks noGrp="1"/>
          </p:cNvSpPr>
          <p:nvPr>
            <p:ph type="body" sz="half" idx="2"/>
          </p:nvPr>
        </p:nvSpPr>
        <p:spPr>
          <a:xfrm>
            <a:off x="839788" y="2618012"/>
            <a:ext cx="3932237" cy="32509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EF4FC41-0A32-438D-9A47-F932AB492CBA}"/>
              </a:ext>
            </a:extLst>
          </p:cNvPr>
          <p:cNvSpPr>
            <a:spLocks noGrp="1"/>
          </p:cNvSpPr>
          <p:nvPr>
            <p:ph type="dt" sz="half" idx="10"/>
          </p:nvPr>
        </p:nvSpPr>
        <p:spPr/>
        <p:txBody>
          <a:bodyPr/>
          <a:lstStyle/>
          <a:p>
            <a:fld id="{11008460-8B2F-4AAA-A4E2-10730069204C}" type="datetimeFigureOut">
              <a:rPr lang="en-US" smtClean="0"/>
              <a:t>6/12/24</a:t>
            </a:fld>
            <a:endParaRPr lang="en-US"/>
          </a:p>
        </p:txBody>
      </p:sp>
      <p:sp>
        <p:nvSpPr>
          <p:cNvPr id="6" name="Footer Placeholder 5">
            <a:extLst>
              <a:ext uri="{FF2B5EF4-FFF2-40B4-BE49-F238E27FC236}">
                <a16:creationId xmlns:a16="http://schemas.microsoft.com/office/drawing/2014/main" id="{02F0F85D-CB6B-48E8-B56F-81472CE94F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6E120E-E239-4B93-AC67-210D23BD2278}"/>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3788330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1F02C-5A08-45D4-AFE1-8EF0E6DECE4B}"/>
              </a:ext>
            </a:extLst>
          </p:cNvPr>
          <p:cNvSpPr>
            <a:spLocks noGrp="1"/>
          </p:cNvSpPr>
          <p:nvPr>
            <p:ph type="title"/>
          </p:nvPr>
        </p:nvSpPr>
        <p:spPr>
          <a:xfrm>
            <a:off x="839788" y="1065120"/>
            <a:ext cx="3932237" cy="1465806"/>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A22EF863-20E6-4CF9-A179-0A2A52E5F35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CECFB1A-5B7E-45DA-9713-0CD8E3121F4B}"/>
              </a:ext>
            </a:extLst>
          </p:cNvPr>
          <p:cNvSpPr>
            <a:spLocks noGrp="1"/>
          </p:cNvSpPr>
          <p:nvPr>
            <p:ph type="body" sz="half" idx="2"/>
          </p:nvPr>
        </p:nvSpPr>
        <p:spPr>
          <a:xfrm>
            <a:off x="839788" y="2618014"/>
            <a:ext cx="3932237" cy="325097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EFD67F-901E-4423-A48F-41F00ECA520B}"/>
              </a:ext>
            </a:extLst>
          </p:cNvPr>
          <p:cNvSpPr>
            <a:spLocks noGrp="1"/>
          </p:cNvSpPr>
          <p:nvPr>
            <p:ph type="dt" sz="half" idx="10"/>
          </p:nvPr>
        </p:nvSpPr>
        <p:spPr/>
        <p:txBody>
          <a:bodyPr/>
          <a:lstStyle/>
          <a:p>
            <a:fld id="{11008460-8B2F-4AAA-A4E2-10730069204C}" type="datetimeFigureOut">
              <a:rPr lang="en-US" smtClean="0"/>
              <a:t>6/12/24</a:t>
            </a:fld>
            <a:endParaRPr lang="en-US"/>
          </a:p>
        </p:txBody>
      </p:sp>
      <p:sp>
        <p:nvSpPr>
          <p:cNvPr id="6" name="Footer Placeholder 5">
            <a:extLst>
              <a:ext uri="{FF2B5EF4-FFF2-40B4-BE49-F238E27FC236}">
                <a16:creationId xmlns:a16="http://schemas.microsoft.com/office/drawing/2014/main" id="{97B04982-0749-4F34-A4DB-DDC12BD4BE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B38447-AEAF-40D9-B3D3-94404C144AE9}"/>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8233059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D206359A-F1E3-49EE-BBC2-40888C4A3628}"/>
              </a:ext>
            </a:extLst>
          </p:cNvPr>
          <p:cNvGrpSpPr/>
          <p:nvPr/>
        </p:nvGrpSpPr>
        <p:grpSpPr>
          <a:xfrm>
            <a:off x="9265700" y="2026"/>
            <a:ext cx="2926300" cy="5030922"/>
            <a:chOff x="9265700" y="2026"/>
            <a:chExt cx="2926300" cy="5030922"/>
          </a:xfrm>
        </p:grpSpPr>
        <p:sp>
          <p:nvSpPr>
            <p:cNvPr id="8" name="Freeform: Shape 7">
              <a:extLst>
                <a:ext uri="{FF2B5EF4-FFF2-40B4-BE49-F238E27FC236}">
                  <a16:creationId xmlns:a16="http://schemas.microsoft.com/office/drawing/2014/main" id="{CED90C42-6A0F-48E8-BF96-7D3E2A395EC7}"/>
                </a:ext>
              </a:extLst>
            </p:cNvPr>
            <p:cNvSpPr/>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5DA0863A-55F7-4EB0-9451-F3EE4D65DBDB}"/>
                </a:ext>
              </a:extLst>
            </p:cNvPr>
            <p:cNvSpPr/>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5FE7CFE2-40F6-44B2-8AAD-0C384EEFCF7E}"/>
                </a:ext>
              </a:extLst>
            </p:cNvPr>
            <p:cNvSpPr/>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9F0D6A17-AA80-4608-8660-8D1587A17704}"/>
                </a:ext>
              </a:extLst>
            </p:cNvPr>
            <p:cNvSpPr/>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Placeholder 1">
            <a:extLst>
              <a:ext uri="{FF2B5EF4-FFF2-40B4-BE49-F238E27FC236}">
                <a16:creationId xmlns:a16="http://schemas.microsoft.com/office/drawing/2014/main" id="{7E11B74D-DF90-4993-88AE-4D05C91F2A96}"/>
              </a:ext>
            </a:extLst>
          </p:cNvPr>
          <p:cNvSpPr>
            <a:spLocks noGrp="1"/>
          </p:cNvSpPr>
          <p:nvPr>
            <p:ph type="title"/>
          </p:nvPr>
        </p:nvSpPr>
        <p:spPr>
          <a:xfrm>
            <a:off x="966744" y="959587"/>
            <a:ext cx="9076329" cy="1064277"/>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79B3DE9-A495-4E75-819D-E0B2E5505072}"/>
              </a:ext>
            </a:extLst>
          </p:cNvPr>
          <p:cNvSpPr>
            <a:spLocks noGrp="1"/>
          </p:cNvSpPr>
          <p:nvPr>
            <p:ph type="body" idx="1"/>
          </p:nvPr>
        </p:nvSpPr>
        <p:spPr>
          <a:xfrm>
            <a:off x="966744" y="2248257"/>
            <a:ext cx="9076329" cy="365015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02430AC-DB07-423B-A52A-0065639AFE68}"/>
              </a:ext>
            </a:extLst>
          </p:cNvPr>
          <p:cNvSpPr>
            <a:spLocks noGrp="1"/>
          </p:cNvSpPr>
          <p:nvPr>
            <p:ph type="dt" sz="half" idx="2"/>
          </p:nvPr>
        </p:nvSpPr>
        <p:spPr>
          <a:xfrm>
            <a:off x="8266975" y="6356350"/>
            <a:ext cx="2960914" cy="365125"/>
          </a:xfrm>
          <a:prstGeom prst="rect">
            <a:avLst/>
          </a:prstGeom>
        </p:spPr>
        <p:txBody>
          <a:bodyPr vert="horz" lIns="91440" tIns="45720" rIns="91440" bIns="45720" rtlCol="0" anchor="ctr"/>
          <a:lstStyle>
            <a:lvl1pPr algn="r">
              <a:defRPr sz="1000" i="0">
                <a:solidFill>
                  <a:schemeClr val="tx2">
                    <a:alpha val="85000"/>
                  </a:schemeClr>
                </a:solidFill>
              </a:defRPr>
            </a:lvl1pPr>
          </a:lstStyle>
          <a:p>
            <a:fld id="{11008460-8B2F-4AAA-A4E2-10730069204C}" type="datetimeFigureOut">
              <a:rPr lang="en-US" smtClean="0"/>
              <a:pPr/>
              <a:t>6/12/24</a:t>
            </a:fld>
            <a:endParaRPr lang="en-US" dirty="0"/>
          </a:p>
        </p:txBody>
      </p:sp>
      <p:sp>
        <p:nvSpPr>
          <p:cNvPr id="5" name="Footer Placeholder 4">
            <a:extLst>
              <a:ext uri="{FF2B5EF4-FFF2-40B4-BE49-F238E27FC236}">
                <a16:creationId xmlns:a16="http://schemas.microsoft.com/office/drawing/2014/main" id="{485FAFC9-FA18-4C55-8C92-B17603CAEEDC}"/>
              </a:ext>
            </a:extLst>
          </p:cNvPr>
          <p:cNvSpPr>
            <a:spLocks noGrp="1"/>
          </p:cNvSpPr>
          <p:nvPr>
            <p:ph type="ftr" sz="quarter" idx="3"/>
          </p:nvPr>
        </p:nvSpPr>
        <p:spPr>
          <a:xfrm>
            <a:off x="966745" y="501128"/>
            <a:ext cx="3311342" cy="365125"/>
          </a:xfrm>
          <a:prstGeom prst="rect">
            <a:avLst/>
          </a:prstGeom>
        </p:spPr>
        <p:txBody>
          <a:bodyPr vert="horz" lIns="91440" tIns="45720" rIns="91440" bIns="45720" rtlCol="0" anchor="ctr"/>
          <a:lstStyle>
            <a:lvl1pPr algn="l">
              <a:defRPr sz="1000" i="0">
                <a:solidFill>
                  <a:schemeClr val="tx2">
                    <a:alpha val="85000"/>
                  </a:schemeClr>
                </a:solidFill>
              </a:defRPr>
            </a:lvl1pPr>
          </a:lstStyle>
          <a:p>
            <a:endParaRPr lang="en-US" dirty="0"/>
          </a:p>
        </p:txBody>
      </p:sp>
      <p:sp>
        <p:nvSpPr>
          <p:cNvPr id="6" name="Slide Number Placeholder 5">
            <a:extLst>
              <a:ext uri="{FF2B5EF4-FFF2-40B4-BE49-F238E27FC236}">
                <a16:creationId xmlns:a16="http://schemas.microsoft.com/office/drawing/2014/main" id="{67D5A493-61FB-4764-90B6-8CC218A781C9}"/>
              </a:ext>
            </a:extLst>
          </p:cNvPr>
          <p:cNvSpPr>
            <a:spLocks noGrp="1"/>
          </p:cNvSpPr>
          <p:nvPr>
            <p:ph type="sldNum" sz="quarter" idx="4"/>
          </p:nvPr>
        </p:nvSpPr>
        <p:spPr>
          <a:xfrm>
            <a:off x="11239498" y="6356350"/>
            <a:ext cx="515479" cy="365125"/>
          </a:xfrm>
          <a:prstGeom prst="rect">
            <a:avLst/>
          </a:prstGeom>
        </p:spPr>
        <p:txBody>
          <a:bodyPr vert="horz" lIns="91440" tIns="45720" rIns="91440" bIns="45720" rtlCol="0" anchor="ctr"/>
          <a:lstStyle>
            <a:lvl1pPr algn="r">
              <a:defRPr sz="1000" i="0">
                <a:solidFill>
                  <a:schemeClr val="tx2">
                    <a:alpha val="85000"/>
                  </a:schemeClr>
                </a:solidFill>
              </a:defRPr>
            </a:lvl1pPr>
          </a:lstStyle>
          <a:p>
            <a:fld id="{0946259B-8396-46CD-AD42-FDEDA89DA278}" type="slidenum">
              <a:rPr lang="en-US" smtClean="0"/>
              <a:pPr/>
              <a:t>‹#›</a:t>
            </a:fld>
            <a:endParaRPr lang="en-US" dirty="0"/>
          </a:p>
        </p:txBody>
      </p:sp>
    </p:spTree>
    <p:extLst>
      <p:ext uri="{BB962C8B-B14F-4D97-AF65-F5344CB8AC3E}">
        <p14:creationId xmlns:p14="http://schemas.microsoft.com/office/powerpoint/2010/main" val="2837334133"/>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75" r:id="rId5"/>
    <p:sldLayoutId id="2147483676" r:id="rId6"/>
    <p:sldLayoutId id="2147483677" r:id="rId7"/>
    <p:sldLayoutId id="2147483678" r:id="rId8"/>
    <p:sldLayoutId id="2147483679" r:id="rId9"/>
    <p:sldLayoutId id="2147483680" r:id="rId10"/>
    <p:sldLayoutId id="2147483681" r:id="rId11"/>
  </p:sldLayoutIdLst>
  <p:txStyles>
    <p:titleStyle>
      <a:lvl1pPr algn="l" defTabSz="914400" rtl="0" eaLnBrk="1" latinLnBrk="0" hangingPunct="1">
        <a:lnSpc>
          <a:spcPct val="100000"/>
        </a:lnSpc>
        <a:spcBef>
          <a:spcPct val="0"/>
        </a:spcBef>
        <a:buNone/>
        <a:defRPr sz="40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SzPct val="150000"/>
        <a:buFont typeface="Goudy Old Style" panose="02020502050305020303" pitchFamily="18" charset="0"/>
        <a:buChar char="∙"/>
        <a:defRPr sz="2000" kern="1200">
          <a:solidFill>
            <a:schemeClr val="tx2"/>
          </a:solidFill>
          <a:latin typeface="+mn-lt"/>
          <a:ea typeface="+mn-ea"/>
          <a:cs typeface="+mn-cs"/>
        </a:defRPr>
      </a:lvl1pPr>
      <a:lvl2pPr marL="274320" indent="0" algn="l" defTabSz="914400" rtl="0" eaLnBrk="1" latinLnBrk="0" hangingPunct="1">
        <a:lnSpc>
          <a:spcPct val="110000"/>
        </a:lnSpc>
        <a:spcBef>
          <a:spcPts val="500"/>
        </a:spcBef>
        <a:buFontTx/>
        <a:buNone/>
        <a:defRPr sz="1800" kern="1200">
          <a:solidFill>
            <a:schemeClr val="tx2"/>
          </a:solidFill>
          <a:latin typeface="+mn-lt"/>
          <a:ea typeface="+mn-ea"/>
          <a:cs typeface="+mn-cs"/>
        </a:defRPr>
      </a:lvl2pPr>
      <a:lvl3pPr marL="548640" indent="-228600" algn="l" defTabSz="914400" rtl="0" eaLnBrk="1" latinLnBrk="0" hangingPunct="1">
        <a:lnSpc>
          <a:spcPct val="110000"/>
        </a:lnSpc>
        <a:spcBef>
          <a:spcPts val="500"/>
        </a:spcBef>
        <a:buSzPct val="150000"/>
        <a:buFont typeface="Goudy Old Style" panose="02020502050305020303" pitchFamily="18" charset="0"/>
        <a:buChar char="∙"/>
        <a:defRPr sz="1600" kern="1200">
          <a:solidFill>
            <a:schemeClr val="tx2"/>
          </a:solidFill>
          <a:latin typeface="+mn-lt"/>
          <a:ea typeface="+mn-ea"/>
          <a:cs typeface="+mn-cs"/>
        </a:defRPr>
      </a:lvl3pPr>
      <a:lvl4pPr marL="59436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4pPr>
      <a:lvl5pPr marL="822960" indent="-228600" algn="l" defTabSz="914400" rtl="0" eaLnBrk="1" latinLnBrk="0" hangingPunct="1">
        <a:lnSpc>
          <a:spcPct val="110000"/>
        </a:lnSpc>
        <a:spcBef>
          <a:spcPts val="500"/>
        </a:spcBef>
        <a:buSzPct val="150000"/>
        <a:buFont typeface="Goudy Old Style" panose="02020502050305020303" pitchFamily="18"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doi.org/10.1093/bioinformatics/btq680"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2195A83-AA4F-FE4B-AFEA-5A5576C391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3FC06CC-2275-095A-ADCD-DB28F4217D3E}"/>
              </a:ext>
            </a:extLst>
          </p:cNvPr>
          <p:cNvPicPr>
            <a:picLocks noChangeAspect="1"/>
          </p:cNvPicPr>
          <p:nvPr/>
        </p:nvPicPr>
        <p:blipFill rotWithShape="1">
          <a:blip r:embed="rId3"/>
          <a:srcRect t="6503" b="9227"/>
          <a:stretch/>
        </p:blipFill>
        <p:spPr>
          <a:xfrm>
            <a:off x="20" y="10"/>
            <a:ext cx="12191979" cy="6857989"/>
          </a:xfrm>
          <a:prstGeom prst="rect">
            <a:avLst/>
          </a:prstGeom>
        </p:spPr>
      </p:pic>
      <p:sp useBgFill="1">
        <p:nvSpPr>
          <p:cNvPr id="11" name="Freeform: Shape 10">
            <a:extLst>
              <a:ext uri="{FF2B5EF4-FFF2-40B4-BE49-F238E27FC236}">
                <a16:creationId xmlns:a16="http://schemas.microsoft.com/office/drawing/2014/main" id="{4AF0997A-7C0F-4AD2-BA90-5FE341A177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57594" y="805231"/>
            <a:ext cx="3876811" cy="5245563"/>
          </a:xfrm>
          <a:custGeom>
            <a:avLst/>
            <a:gdLst>
              <a:gd name="connsiteX0" fmla="*/ 1941583 w 3876811"/>
              <a:gd name="connsiteY0" fmla="*/ 0 h 5245563"/>
              <a:gd name="connsiteX1" fmla="*/ 2111641 w 3876811"/>
              <a:gd name="connsiteY1" fmla="*/ 149097 h 5245563"/>
              <a:gd name="connsiteX2" fmla="*/ 3370493 w 3876811"/>
              <a:gd name="connsiteY2" fmla="*/ 774451 h 5245563"/>
              <a:gd name="connsiteX3" fmla="*/ 3876811 w 3876811"/>
              <a:gd name="connsiteY3" fmla="*/ 1854684 h 5245563"/>
              <a:gd name="connsiteX4" fmla="*/ 3876811 w 3876811"/>
              <a:gd name="connsiteY4" fmla="*/ 2019920 h 5245563"/>
              <a:gd name="connsiteX5" fmla="*/ 3876811 w 3876811"/>
              <a:gd name="connsiteY5" fmla="*/ 2491569 h 5245563"/>
              <a:gd name="connsiteX6" fmla="*/ 3876811 w 3876811"/>
              <a:gd name="connsiteY6" fmla="*/ 2753995 h 5245563"/>
              <a:gd name="connsiteX7" fmla="*/ 3876811 w 3876811"/>
              <a:gd name="connsiteY7" fmla="*/ 3115353 h 5245563"/>
              <a:gd name="connsiteX8" fmla="*/ 3876811 w 3876811"/>
              <a:gd name="connsiteY8" fmla="*/ 3390879 h 5245563"/>
              <a:gd name="connsiteX9" fmla="*/ 3370493 w 3876811"/>
              <a:gd name="connsiteY9" fmla="*/ 4471114 h 5245563"/>
              <a:gd name="connsiteX10" fmla="*/ 2111639 w 3876811"/>
              <a:gd name="connsiteY10" fmla="*/ 5096465 h 5245563"/>
              <a:gd name="connsiteX11" fmla="*/ 1935228 w 3876811"/>
              <a:gd name="connsiteY11" fmla="*/ 5245563 h 5245563"/>
              <a:gd name="connsiteX12" fmla="*/ 1765171 w 3876811"/>
              <a:gd name="connsiteY12" fmla="*/ 5096465 h 5245563"/>
              <a:gd name="connsiteX13" fmla="*/ 506317 w 3876811"/>
              <a:gd name="connsiteY13" fmla="*/ 4471114 h 5245563"/>
              <a:gd name="connsiteX14" fmla="*/ 0 w 3876811"/>
              <a:gd name="connsiteY14" fmla="*/ 3390879 h 5245563"/>
              <a:gd name="connsiteX15" fmla="*/ 0 w 3876811"/>
              <a:gd name="connsiteY15" fmla="*/ 3115353 h 5245563"/>
              <a:gd name="connsiteX16" fmla="*/ 0 w 3876811"/>
              <a:gd name="connsiteY16" fmla="*/ 2753995 h 5245563"/>
              <a:gd name="connsiteX17" fmla="*/ 0 w 3876811"/>
              <a:gd name="connsiteY17" fmla="*/ 2491569 h 5245563"/>
              <a:gd name="connsiteX18" fmla="*/ 0 w 3876811"/>
              <a:gd name="connsiteY18" fmla="*/ 2019920 h 5245563"/>
              <a:gd name="connsiteX19" fmla="*/ 0 w 3876811"/>
              <a:gd name="connsiteY19" fmla="*/ 1854684 h 5245563"/>
              <a:gd name="connsiteX20" fmla="*/ 506318 w 3876811"/>
              <a:gd name="connsiteY20" fmla="*/ 774451 h 5245563"/>
              <a:gd name="connsiteX21" fmla="*/ 1765173 w 3876811"/>
              <a:gd name="connsiteY21" fmla="*/ 149097 h 5245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876811" h="5245563">
                <a:moveTo>
                  <a:pt x="1941583" y="0"/>
                </a:moveTo>
                <a:lnTo>
                  <a:pt x="2111641" y="149097"/>
                </a:lnTo>
                <a:cubicBezTo>
                  <a:pt x="2533315" y="474958"/>
                  <a:pt x="3008487" y="564716"/>
                  <a:pt x="3370493" y="774451"/>
                </a:cubicBezTo>
                <a:cubicBezTo>
                  <a:pt x="3718590" y="1017851"/>
                  <a:pt x="3876811" y="1296993"/>
                  <a:pt x="3876811" y="1854684"/>
                </a:cubicBezTo>
                <a:lnTo>
                  <a:pt x="3876811" y="2019920"/>
                </a:lnTo>
                <a:lnTo>
                  <a:pt x="3876811" y="2491569"/>
                </a:lnTo>
                <a:lnTo>
                  <a:pt x="3876811" y="2753995"/>
                </a:lnTo>
                <a:lnTo>
                  <a:pt x="3876811" y="3115353"/>
                </a:lnTo>
                <a:lnTo>
                  <a:pt x="3876811" y="3390879"/>
                </a:lnTo>
                <a:cubicBezTo>
                  <a:pt x="3876811" y="3948571"/>
                  <a:pt x="3718588" y="4227713"/>
                  <a:pt x="3370493" y="4471114"/>
                </a:cubicBezTo>
                <a:cubicBezTo>
                  <a:pt x="3008484" y="4680847"/>
                  <a:pt x="2533312" y="4770605"/>
                  <a:pt x="2111639" y="5096465"/>
                </a:cubicBezTo>
                <a:lnTo>
                  <a:pt x="1935228" y="5245563"/>
                </a:lnTo>
                <a:lnTo>
                  <a:pt x="1765171" y="5096465"/>
                </a:lnTo>
                <a:cubicBezTo>
                  <a:pt x="1343496" y="4770605"/>
                  <a:pt x="868325" y="4680847"/>
                  <a:pt x="506317" y="4471114"/>
                </a:cubicBezTo>
                <a:cubicBezTo>
                  <a:pt x="158223" y="4227713"/>
                  <a:pt x="0" y="3948571"/>
                  <a:pt x="0" y="3390879"/>
                </a:cubicBezTo>
                <a:lnTo>
                  <a:pt x="0" y="3115353"/>
                </a:lnTo>
                <a:lnTo>
                  <a:pt x="0" y="2753995"/>
                </a:lnTo>
                <a:lnTo>
                  <a:pt x="0" y="2491569"/>
                </a:lnTo>
                <a:lnTo>
                  <a:pt x="0" y="2019920"/>
                </a:lnTo>
                <a:lnTo>
                  <a:pt x="0" y="1854684"/>
                </a:lnTo>
                <a:cubicBezTo>
                  <a:pt x="0" y="1296993"/>
                  <a:pt x="158224" y="1017851"/>
                  <a:pt x="506318" y="774451"/>
                </a:cubicBezTo>
                <a:cubicBezTo>
                  <a:pt x="868327" y="564716"/>
                  <a:pt x="1343498" y="474958"/>
                  <a:pt x="1765173" y="14909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7C7409B-B588-304D-A176-5DFA7A20572A}"/>
              </a:ext>
            </a:extLst>
          </p:cNvPr>
          <p:cNvSpPr>
            <a:spLocks noGrp="1"/>
          </p:cNvSpPr>
          <p:nvPr>
            <p:ph type="ctrTitle"/>
          </p:nvPr>
        </p:nvSpPr>
        <p:spPr>
          <a:xfrm>
            <a:off x="4521389" y="1826096"/>
            <a:ext cx="3149221" cy="2142699"/>
          </a:xfrm>
        </p:spPr>
        <p:txBody>
          <a:bodyPr anchor="b">
            <a:normAutofit/>
          </a:bodyPr>
          <a:lstStyle/>
          <a:p>
            <a:pPr algn="ctr"/>
            <a:r>
              <a:rPr lang="en-MX" sz="4000" dirty="0"/>
              <a:t>Cuándo la Web conoce a la celula</a:t>
            </a:r>
          </a:p>
        </p:txBody>
      </p:sp>
      <p:sp>
        <p:nvSpPr>
          <p:cNvPr id="3" name="Subtitle 2">
            <a:extLst>
              <a:ext uri="{FF2B5EF4-FFF2-40B4-BE49-F238E27FC236}">
                <a16:creationId xmlns:a16="http://schemas.microsoft.com/office/drawing/2014/main" id="{C30032D0-ACF4-CF44-84BC-FDA8F133C353}"/>
              </a:ext>
            </a:extLst>
          </p:cNvPr>
          <p:cNvSpPr>
            <a:spLocks noGrp="1"/>
          </p:cNvSpPr>
          <p:nvPr>
            <p:ph type="subTitle" idx="1"/>
          </p:nvPr>
        </p:nvSpPr>
        <p:spPr>
          <a:xfrm>
            <a:off x="4642513" y="4196605"/>
            <a:ext cx="2906973" cy="948601"/>
          </a:xfrm>
        </p:spPr>
        <p:txBody>
          <a:bodyPr anchor="t">
            <a:normAutofit/>
          </a:bodyPr>
          <a:lstStyle/>
          <a:p>
            <a:pPr algn="ctr">
              <a:lnSpc>
                <a:spcPct val="100000"/>
              </a:lnSpc>
            </a:pPr>
            <a:r>
              <a:rPr lang="en-MX" sz="1400" dirty="0"/>
              <a:t>Utilizando PageRank en el análisis de Redes Metabolicas</a:t>
            </a:r>
          </a:p>
        </p:txBody>
      </p:sp>
      <p:sp>
        <p:nvSpPr>
          <p:cNvPr id="13" name="Freeform: Shape 12">
            <a:extLst>
              <a:ext uri="{FF2B5EF4-FFF2-40B4-BE49-F238E27FC236}">
                <a16:creationId xmlns:a16="http://schemas.microsoft.com/office/drawing/2014/main" id="{72E67446-732B-4F72-8560-6FABB6CB25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88826" y="720724"/>
            <a:ext cx="4014345" cy="5414576"/>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282900" h="5795027">
                <a:moveTo>
                  <a:pt x="2144960" y="0"/>
                </a:moveTo>
                <a:lnTo>
                  <a:pt x="2332832" y="164715"/>
                </a:lnTo>
                <a:cubicBezTo>
                  <a:pt x="2798675" y="524709"/>
                  <a:pt x="3323620" y="623869"/>
                  <a:pt x="3723546" y="855573"/>
                </a:cubicBezTo>
                <a:cubicBezTo>
                  <a:pt x="4108105" y="1124469"/>
                  <a:pt x="4282900" y="1432851"/>
                  <a:pt x="4282900" y="2048959"/>
                </a:cubicBezTo>
                <a:lnTo>
                  <a:pt x="4282900" y="2231503"/>
                </a:lnTo>
                <a:lnTo>
                  <a:pt x="4282900" y="2752557"/>
                </a:lnTo>
                <a:lnTo>
                  <a:pt x="4282900" y="3042471"/>
                </a:lnTo>
                <a:lnTo>
                  <a:pt x="4282900" y="3441681"/>
                </a:lnTo>
                <a:lnTo>
                  <a:pt x="4282900" y="3746068"/>
                </a:lnTo>
                <a:cubicBezTo>
                  <a:pt x="4282900" y="4362177"/>
                  <a:pt x="4108103" y="4670559"/>
                  <a:pt x="3723546" y="4939455"/>
                </a:cubicBezTo>
                <a:cubicBezTo>
                  <a:pt x="3323617" y="5171158"/>
                  <a:pt x="2798672" y="527031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close/>
              </a:path>
            </a:pathLst>
          </a:custGeom>
          <a:noFill/>
          <a:ln w="25400" cap="rnd">
            <a:solidFill>
              <a:schemeClr val="bg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TextBox 4">
            <a:extLst>
              <a:ext uri="{FF2B5EF4-FFF2-40B4-BE49-F238E27FC236}">
                <a16:creationId xmlns:a16="http://schemas.microsoft.com/office/drawing/2014/main" id="{F8AAFE49-94BD-D240-9AD5-7541E977AFDC}"/>
              </a:ext>
            </a:extLst>
          </p:cNvPr>
          <p:cNvSpPr txBox="1"/>
          <p:nvPr/>
        </p:nvSpPr>
        <p:spPr>
          <a:xfrm>
            <a:off x="8641790" y="5950634"/>
            <a:ext cx="3282988" cy="369332"/>
          </a:xfrm>
          <a:prstGeom prst="rect">
            <a:avLst/>
          </a:prstGeom>
          <a:noFill/>
        </p:spPr>
        <p:txBody>
          <a:bodyPr wrap="square" rtlCol="0">
            <a:spAutoFit/>
          </a:bodyPr>
          <a:lstStyle/>
          <a:p>
            <a:r>
              <a:rPr lang="es-ES_tradnl" b="1" dirty="0"/>
              <a:t>Equipo: Amelia Sánchez Reyes</a:t>
            </a:r>
          </a:p>
        </p:txBody>
      </p:sp>
    </p:spTree>
    <p:extLst>
      <p:ext uri="{BB962C8B-B14F-4D97-AF65-F5344CB8AC3E}">
        <p14:creationId xmlns:p14="http://schemas.microsoft.com/office/powerpoint/2010/main" val="37463311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CE423-3696-6C4C-B70B-F68FF528C792}"/>
              </a:ext>
            </a:extLst>
          </p:cNvPr>
          <p:cNvSpPr>
            <a:spLocks noGrp="1"/>
          </p:cNvSpPr>
          <p:nvPr>
            <p:ph type="title"/>
          </p:nvPr>
        </p:nvSpPr>
        <p:spPr/>
        <p:txBody>
          <a:bodyPr/>
          <a:lstStyle/>
          <a:p>
            <a:r>
              <a:rPr lang="es-ES_tradnl" dirty="0"/>
              <a:t>Tipos de Redes Metabólicas</a:t>
            </a:r>
          </a:p>
        </p:txBody>
      </p:sp>
      <p:sp>
        <p:nvSpPr>
          <p:cNvPr id="3" name="Content Placeholder 2">
            <a:extLst>
              <a:ext uri="{FF2B5EF4-FFF2-40B4-BE49-F238E27FC236}">
                <a16:creationId xmlns:a16="http://schemas.microsoft.com/office/drawing/2014/main" id="{8F98001B-E69C-0E48-BB3F-E9DD8B07AE48}"/>
              </a:ext>
            </a:extLst>
          </p:cNvPr>
          <p:cNvSpPr>
            <a:spLocks noGrp="1"/>
          </p:cNvSpPr>
          <p:nvPr>
            <p:ph idx="1"/>
          </p:nvPr>
        </p:nvSpPr>
        <p:spPr/>
        <p:txBody>
          <a:bodyPr>
            <a:normAutofit/>
          </a:bodyPr>
          <a:lstStyle/>
          <a:p>
            <a:pPr marL="0" indent="0" algn="just">
              <a:buNone/>
            </a:pPr>
            <a:r>
              <a:rPr lang="en-US" b="1" dirty="0"/>
              <a:t>1</a:t>
            </a:r>
            <a:r>
              <a:rPr lang="es-ES_tradnl" b="1" dirty="0"/>
              <a:t>. Redes Dirigidas</a:t>
            </a:r>
            <a:r>
              <a:rPr lang="es-ES_tradnl" dirty="0"/>
              <a:t>:</a:t>
            </a:r>
          </a:p>
          <a:p>
            <a:pPr lvl="1" algn="just">
              <a:buFont typeface="Arial" panose="020B0604020202020204" pitchFamily="34" charset="0"/>
              <a:buChar char="•"/>
            </a:pPr>
            <a:r>
              <a:rPr lang="en-US" b="1" dirty="0"/>
              <a:t>Descripción</a:t>
            </a:r>
            <a:r>
              <a:rPr lang="en-US" dirty="0"/>
              <a:t>: Los enlaces </a:t>
            </a:r>
            <a:r>
              <a:rPr lang="en-US" dirty="0" err="1"/>
              <a:t>tienen</a:t>
            </a:r>
            <a:r>
              <a:rPr lang="en-US" dirty="0"/>
              <a:t> una </a:t>
            </a:r>
            <a:r>
              <a:rPr lang="en-US" dirty="0" err="1"/>
              <a:t>dirección</a:t>
            </a:r>
            <a:r>
              <a:rPr lang="en-US" dirty="0"/>
              <a:t>, </a:t>
            </a:r>
            <a:r>
              <a:rPr lang="en-US" dirty="0" err="1"/>
              <a:t>representando</a:t>
            </a:r>
            <a:r>
              <a:rPr lang="en-US" dirty="0"/>
              <a:t> la </a:t>
            </a:r>
            <a:r>
              <a:rPr lang="en-US" dirty="0" err="1"/>
              <a:t>conversión</a:t>
            </a:r>
            <a:r>
              <a:rPr lang="en-US" dirty="0"/>
              <a:t> de un </a:t>
            </a:r>
            <a:r>
              <a:rPr lang="en-US" dirty="0" err="1"/>
              <a:t>metabolito</a:t>
            </a:r>
            <a:r>
              <a:rPr lang="en-US" dirty="0"/>
              <a:t> a </a:t>
            </a:r>
            <a:r>
              <a:rPr lang="en-US" dirty="0" err="1"/>
              <a:t>otro</a:t>
            </a:r>
            <a:r>
              <a:rPr lang="en-US" dirty="0"/>
              <a:t> (A → B). Esto es </a:t>
            </a:r>
            <a:r>
              <a:rPr lang="es-ES_tradnl" dirty="0"/>
              <a:t>importante</a:t>
            </a:r>
            <a:r>
              <a:rPr lang="en-US" dirty="0"/>
              <a:t> </a:t>
            </a:r>
            <a:r>
              <a:rPr lang="en-US" dirty="0" err="1"/>
              <a:t>porque</a:t>
            </a:r>
            <a:r>
              <a:rPr lang="en-US" dirty="0"/>
              <a:t> </a:t>
            </a:r>
            <a:r>
              <a:rPr lang="en-US" dirty="0" err="1"/>
              <a:t>muchas</a:t>
            </a:r>
            <a:r>
              <a:rPr lang="en-US" dirty="0"/>
              <a:t> </a:t>
            </a:r>
            <a:r>
              <a:rPr lang="en-US" dirty="0" err="1"/>
              <a:t>reacciones</a:t>
            </a:r>
            <a:r>
              <a:rPr lang="en-US" dirty="0"/>
              <a:t> </a:t>
            </a:r>
            <a:r>
              <a:rPr lang="en-US" dirty="0" err="1"/>
              <a:t>metabólicas</a:t>
            </a:r>
            <a:r>
              <a:rPr lang="en-US" dirty="0"/>
              <a:t> son </a:t>
            </a:r>
            <a:r>
              <a:rPr lang="en-US" dirty="0" err="1"/>
              <a:t>direccionales</a:t>
            </a:r>
            <a:r>
              <a:rPr lang="en-US" dirty="0"/>
              <a:t>, no son </a:t>
            </a:r>
            <a:r>
              <a:rPr lang="en-US" dirty="0" err="1"/>
              <a:t>reversibles</a:t>
            </a:r>
            <a:r>
              <a:rPr lang="en-US" dirty="0"/>
              <a:t>.</a:t>
            </a:r>
          </a:p>
          <a:p>
            <a:pPr lvl="1" algn="just">
              <a:buFont typeface="Arial" panose="020B0604020202020204" pitchFamily="34" charset="0"/>
              <a:buChar char="•"/>
            </a:pPr>
            <a:r>
              <a:rPr lang="en-US" b="1" dirty="0" err="1"/>
              <a:t>Ejemplo</a:t>
            </a:r>
            <a:r>
              <a:rPr lang="en-US" dirty="0"/>
              <a:t>: La </a:t>
            </a:r>
            <a:r>
              <a:rPr lang="en-US" dirty="0" err="1"/>
              <a:t>glucólisis</a:t>
            </a:r>
            <a:r>
              <a:rPr lang="en-US" dirty="0"/>
              <a:t>, </a:t>
            </a:r>
            <a:r>
              <a:rPr lang="en-US" dirty="0" err="1"/>
              <a:t>donde</a:t>
            </a:r>
            <a:r>
              <a:rPr lang="en-US" dirty="0"/>
              <a:t> la </a:t>
            </a:r>
            <a:r>
              <a:rPr lang="en-US" dirty="0" err="1"/>
              <a:t>glucosa</a:t>
            </a:r>
            <a:r>
              <a:rPr lang="en-US" dirty="0"/>
              <a:t> se </a:t>
            </a:r>
            <a:r>
              <a:rPr lang="en-US" dirty="0" err="1"/>
              <a:t>convierte</a:t>
            </a:r>
            <a:r>
              <a:rPr lang="en-US" dirty="0"/>
              <a:t> </a:t>
            </a:r>
            <a:r>
              <a:rPr lang="en-US" dirty="0" err="1"/>
              <a:t>en</a:t>
            </a:r>
            <a:r>
              <a:rPr lang="en-US" dirty="0"/>
              <a:t> </a:t>
            </a:r>
            <a:r>
              <a:rPr lang="en-US" dirty="0" err="1"/>
              <a:t>piruvato</a:t>
            </a:r>
            <a:r>
              <a:rPr lang="en-US" dirty="0"/>
              <a:t> a </a:t>
            </a:r>
            <a:r>
              <a:rPr lang="en-US" dirty="0" err="1"/>
              <a:t>través</a:t>
            </a:r>
            <a:r>
              <a:rPr lang="en-US" dirty="0"/>
              <a:t> de una </a:t>
            </a:r>
            <a:r>
              <a:rPr lang="en-US" dirty="0" err="1"/>
              <a:t>serie</a:t>
            </a:r>
            <a:r>
              <a:rPr lang="en-US" dirty="0"/>
              <a:t> de </a:t>
            </a:r>
            <a:r>
              <a:rPr lang="en-US" dirty="0" err="1"/>
              <a:t>reacciones</a:t>
            </a:r>
            <a:r>
              <a:rPr lang="en-US" dirty="0"/>
              <a:t> </a:t>
            </a:r>
            <a:r>
              <a:rPr lang="en-US" dirty="0" err="1"/>
              <a:t>enzimáticas</a:t>
            </a:r>
            <a:r>
              <a:rPr lang="en-US" dirty="0"/>
              <a:t> </a:t>
            </a:r>
            <a:r>
              <a:rPr lang="en-US" dirty="0" err="1"/>
              <a:t>dirigidas</a:t>
            </a:r>
            <a:r>
              <a:rPr lang="en-US" dirty="0"/>
              <a:t>.</a:t>
            </a:r>
          </a:p>
          <a:p>
            <a:pPr marL="0" indent="0" algn="just">
              <a:buNone/>
            </a:pPr>
            <a:r>
              <a:rPr lang="en-US" b="1" dirty="0"/>
              <a:t>2. Redes No </a:t>
            </a:r>
            <a:r>
              <a:rPr lang="en-US" b="1" dirty="0" err="1"/>
              <a:t>Dirigidas</a:t>
            </a:r>
            <a:r>
              <a:rPr lang="en-US" dirty="0"/>
              <a:t>:</a:t>
            </a:r>
          </a:p>
          <a:p>
            <a:pPr lvl="1" algn="just">
              <a:buFont typeface="Arial" panose="020B0604020202020204" pitchFamily="34" charset="0"/>
              <a:buChar char="•"/>
            </a:pPr>
            <a:r>
              <a:rPr lang="en-US" b="1" dirty="0"/>
              <a:t>Descripción</a:t>
            </a:r>
            <a:r>
              <a:rPr lang="en-US" dirty="0"/>
              <a:t>: Los enlaces no </a:t>
            </a:r>
            <a:r>
              <a:rPr lang="en-US" dirty="0" err="1"/>
              <a:t>tienen</a:t>
            </a:r>
            <a:r>
              <a:rPr lang="en-US" dirty="0"/>
              <a:t> una </a:t>
            </a:r>
            <a:r>
              <a:rPr lang="en-US" dirty="0" err="1"/>
              <a:t>dirección</a:t>
            </a:r>
            <a:r>
              <a:rPr lang="en-US" dirty="0"/>
              <a:t> </a:t>
            </a:r>
            <a:r>
              <a:rPr lang="en-US" dirty="0" err="1"/>
              <a:t>específica</a:t>
            </a:r>
            <a:r>
              <a:rPr lang="en-US" dirty="0"/>
              <a:t>, lo </a:t>
            </a:r>
            <a:r>
              <a:rPr lang="en-US" dirty="0" err="1"/>
              <a:t>cual</a:t>
            </a:r>
            <a:r>
              <a:rPr lang="en-US" dirty="0"/>
              <a:t> </a:t>
            </a:r>
            <a:r>
              <a:rPr lang="en-US" dirty="0" err="1"/>
              <a:t>puede</a:t>
            </a:r>
            <a:r>
              <a:rPr lang="en-US" dirty="0"/>
              <a:t> ser una </a:t>
            </a:r>
            <a:r>
              <a:rPr lang="es-ES_tradnl" dirty="0"/>
              <a:t>simplificación</a:t>
            </a:r>
            <a:r>
              <a:rPr lang="en-US" dirty="0"/>
              <a:t> </a:t>
            </a:r>
            <a:r>
              <a:rPr lang="en-US" dirty="0" err="1"/>
              <a:t>útil</a:t>
            </a:r>
            <a:r>
              <a:rPr lang="en-US" dirty="0"/>
              <a:t> </a:t>
            </a:r>
            <a:r>
              <a:rPr lang="en-US" dirty="0" err="1"/>
              <a:t>en</a:t>
            </a:r>
            <a:r>
              <a:rPr lang="en-US" dirty="0"/>
              <a:t> </a:t>
            </a:r>
            <a:r>
              <a:rPr lang="en-US" dirty="0" err="1"/>
              <a:t>algunos</a:t>
            </a:r>
            <a:r>
              <a:rPr lang="en-US" dirty="0"/>
              <a:t> </a:t>
            </a:r>
            <a:r>
              <a:rPr lang="en-US" dirty="0" err="1"/>
              <a:t>análisis</a:t>
            </a:r>
            <a:r>
              <a:rPr lang="en-US" dirty="0"/>
              <a:t>, </a:t>
            </a:r>
            <a:r>
              <a:rPr lang="en-US" dirty="0" err="1"/>
              <a:t>aunque</a:t>
            </a:r>
            <a:r>
              <a:rPr lang="en-US" dirty="0"/>
              <a:t> </a:t>
            </a:r>
            <a:r>
              <a:rPr lang="en-US" dirty="0" err="1"/>
              <a:t>pierde</a:t>
            </a:r>
            <a:r>
              <a:rPr lang="en-US" dirty="0"/>
              <a:t> </a:t>
            </a:r>
            <a:r>
              <a:rPr lang="en-US" dirty="0" err="1"/>
              <a:t>información</a:t>
            </a:r>
            <a:r>
              <a:rPr lang="en-US" dirty="0"/>
              <a:t> </a:t>
            </a:r>
            <a:r>
              <a:rPr lang="en-US" dirty="0" err="1"/>
              <a:t>sobre</a:t>
            </a:r>
            <a:r>
              <a:rPr lang="en-US" dirty="0"/>
              <a:t> la </a:t>
            </a:r>
            <a:r>
              <a:rPr lang="en-US" dirty="0" err="1"/>
              <a:t>dirección</a:t>
            </a:r>
            <a:r>
              <a:rPr lang="en-US" dirty="0"/>
              <a:t> de las </a:t>
            </a:r>
            <a:r>
              <a:rPr lang="en-US" dirty="0" err="1"/>
              <a:t>reacciones</a:t>
            </a:r>
            <a:r>
              <a:rPr lang="en-US" dirty="0"/>
              <a:t>.</a:t>
            </a:r>
          </a:p>
          <a:p>
            <a:endParaRPr lang="es-ES_tradnl" dirty="0"/>
          </a:p>
        </p:txBody>
      </p:sp>
    </p:spTree>
    <p:extLst>
      <p:ext uri="{BB962C8B-B14F-4D97-AF65-F5344CB8AC3E}">
        <p14:creationId xmlns:p14="http://schemas.microsoft.com/office/powerpoint/2010/main" val="18506118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D206359A-F1E3-49EE-BBC2-40888C4A36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65700" y="2026"/>
            <a:ext cx="2926300" cy="5030922"/>
            <a:chOff x="9265700" y="2026"/>
            <a:chExt cx="2926300" cy="5030922"/>
          </a:xfrm>
        </p:grpSpPr>
        <p:sp>
          <p:nvSpPr>
            <p:cNvPr id="11" name="Freeform: Shape 10">
              <a:extLst>
                <a:ext uri="{FF2B5EF4-FFF2-40B4-BE49-F238E27FC236}">
                  <a16:creationId xmlns:a16="http://schemas.microsoft.com/office/drawing/2014/main" id="{CED90C42-6A0F-48E8-BF96-7D3E2A395E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5DA0863A-55F7-4EB0-9451-F3EE4D65D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5FE7CFE2-40F6-44B2-8AAD-0C384EEFCF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9F0D6A17-AA80-4608-8660-8D1587A17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useBgFill="1">
        <p:nvSpPr>
          <p:cNvPr id="16" name="Rectangle 15">
            <a:extLst>
              <a:ext uri="{FF2B5EF4-FFF2-40B4-BE49-F238E27FC236}">
                <a16:creationId xmlns:a16="http://schemas.microsoft.com/office/drawing/2014/main" id="{ECD84B89-83B1-AA44-B9BE-C68A3A3469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13"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DF3B9D9F-2555-4B2E-AD17-056B66596D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8782" y="816803"/>
            <a:ext cx="3876811" cy="5127565"/>
          </a:xfrm>
          <a:custGeom>
            <a:avLst/>
            <a:gdLst>
              <a:gd name="connsiteX0" fmla="*/ 1941583 w 3876811"/>
              <a:gd name="connsiteY0" fmla="*/ 0 h 5127565"/>
              <a:gd name="connsiteX1" fmla="*/ 2111641 w 3876811"/>
              <a:gd name="connsiteY1" fmla="*/ 149098 h 5127565"/>
              <a:gd name="connsiteX2" fmla="*/ 3370494 w 3876811"/>
              <a:gd name="connsiteY2" fmla="*/ 774450 h 5127565"/>
              <a:gd name="connsiteX3" fmla="*/ 3876811 w 3876811"/>
              <a:gd name="connsiteY3" fmla="*/ 1854685 h 5127565"/>
              <a:gd name="connsiteX4" fmla="*/ 3876810 w 3876811"/>
              <a:gd name="connsiteY4" fmla="*/ 2507216 h 5127565"/>
              <a:gd name="connsiteX5" fmla="*/ 3872563 w 3876811"/>
              <a:gd name="connsiteY5" fmla="*/ 5127565 h 5127565"/>
              <a:gd name="connsiteX6" fmla="*/ 4248 w 3876811"/>
              <a:gd name="connsiteY6" fmla="*/ 5127565 h 5127565"/>
              <a:gd name="connsiteX7" fmla="*/ 0 w 3876811"/>
              <a:gd name="connsiteY7" fmla="*/ 2507216 h 5127565"/>
              <a:gd name="connsiteX8" fmla="*/ 1 w 3876811"/>
              <a:gd name="connsiteY8" fmla="*/ 1854685 h 5127565"/>
              <a:gd name="connsiteX9" fmla="*/ 506320 w 3876811"/>
              <a:gd name="connsiteY9" fmla="*/ 774450 h 5127565"/>
              <a:gd name="connsiteX10" fmla="*/ 1765173 w 3876811"/>
              <a:gd name="connsiteY10" fmla="*/ 149098 h 512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6811" h="5127565">
                <a:moveTo>
                  <a:pt x="1941583" y="0"/>
                </a:moveTo>
                <a:lnTo>
                  <a:pt x="2111641" y="149098"/>
                </a:lnTo>
                <a:cubicBezTo>
                  <a:pt x="2533316" y="474958"/>
                  <a:pt x="3008486" y="564716"/>
                  <a:pt x="3370494" y="774450"/>
                </a:cubicBezTo>
                <a:cubicBezTo>
                  <a:pt x="3718589" y="1017851"/>
                  <a:pt x="3876811" y="1296993"/>
                  <a:pt x="3876811" y="1854685"/>
                </a:cubicBezTo>
                <a:cubicBezTo>
                  <a:pt x="3876811" y="2072195"/>
                  <a:pt x="3876810" y="2289706"/>
                  <a:pt x="3876810" y="2507216"/>
                </a:cubicBezTo>
                <a:lnTo>
                  <a:pt x="3872563" y="5127565"/>
                </a:lnTo>
                <a:lnTo>
                  <a:pt x="4248" y="5127565"/>
                </a:lnTo>
                <a:lnTo>
                  <a:pt x="0" y="2507216"/>
                </a:lnTo>
                <a:cubicBezTo>
                  <a:pt x="0" y="2289706"/>
                  <a:pt x="1" y="2072195"/>
                  <a:pt x="1" y="1854685"/>
                </a:cubicBezTo>
                <a:cubicBezTo>
                  <a:pt x="1" y="1296993"/>
                  <a:pt x="158225" y="1017851"/>
                  <a:pt x="506320" y="774450"/>
                </a:cubicBezTo>
                <a:cubicBezTo>
                  <a:pt x="868329" y="564716"/>
                  <a:pt x="1343500" y="474958"/>
                  <a:pt x="1765173" y="149098"/>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3AE9D6C-C59A-D54B-8F6D-AA78B444AB14}"/>
              </a:ext>
            </a:extLst>
          </p:cNvPr>
          <p:cNvSpPr>
            <a:spLocks noGrp="1"/>
          </p:cNvSpPr>
          <p:nvPr>
            <p:ph type="title"/>
          </p:nvPr>
        </p:nvSpPr>
        <p:spPr>
          <a:xfrm>
            <a:off x="1473390" y="1892356"/>
            <a:ext cx="3149221" cy="2207234"/>
          </a:xfrm>
        </p:spPr>
        <p:txBody>
          <a:bodyPr vert="horz" lIns="91440" tIns="45720" rIns="91440" bIns="45720" rtlCol="0" anchor="b">
            <a:normAutofit/>
          </a:bodyPr>
          <a:lstStyle/>
          <a:p>
            <a:pPr algn="ctr">
              <a:lnSpc>
                <a:spcPct val="90000"/>
              </a:lnSpc>
            </a:pPr>
            <a:r>
              <a:rPr lang="en-US" sz="3700"/>
              <a:t>Ejemplo Modelado de Red Metabólica Dirigida</a:t>
            </a:r>
          </a:p>
        </p:txBody>
      </p:sp>
      <p:sp>
        <p:nvSpPr>
          <p:cNvPr id="20" name="Freeform: Shape 10">
            <a:extLst>
              <a:ext uri="{FF2B5EF4-FFF2-40B4-BE49-F238E27FC236}">
                <a16:creationId xmlns:a16="http://schemas.microsoft.com/office/drawing/2014/main" id="{98F816C8-664D-4D46-87AC-DD70540067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0828" y="739942"/>
            <a:ext cx="4014345" cy="5281287"/>
          </a:xfrm>
          <a:custGeom>
            <a:avLst/>
            <a:gdLst>
              <a:gd name="connsiteX0" fmla="*/ 2010463 w 4014345"/>
              <a:gd name="connsiteY0" fmla="*/ 0 h 5302828"/>
              <a:gd name="connsiteX1" fmla="*/ 2186554 w 4014345"/>
              <a:gd name="connsiteY1" fmla="*/ 153908 h 5302828"/>
              <a:gd name="connsiteX2" fmla="*/ 3490066 w 4014345"/>
              <a:gd name="connsiteY2" fmla="*/ 799434 h 5302828"/>
              <a:gd name="connsiteX3" fmla="*/ 4014345 w 4014345"/>
              <a:gd name="connsiteY3" fmla="*/ 1914517 h 5302828"/>
              <a:gd name="connsiteX4" fmla="*/ 4014344 w 4014345"/>
              <a:gd name="connsiteY4" fmla="*/ 2588099 h 5302828"/>
              <a:gd name="connsiteX5" fmla="*/ 4009930 w 4014345"/>
              <a:gd name="connsiteY5" fmla="*/ 5302828 h 5302828"/>
              <a:gd name="connsiteX6" fmla="*/ 4415 w 4014345"/>
              <a:gd name="connsiteY6" fmla="*/ 5302828 h 5302828"/>
              <a:gd name="connsiteX7" fmla="*/ 0 w 4014345"/>
              <a:gd name="connsiteY7" fmla="*/ 2588099 h 5302828"/>
              <a:gd name="connsiteX8" fmla="*/ 1 w 4014345"/>
              <a:gd name="connsiteY8" fmla="*/ 1914517 h 5302828"/>
              <a:gd name="connsiteX9" fmla="*/ 524282 w 4014345"/>
              <a:gd name="connsiteY9" fmla="*/ 799434 h 5302828"/>
              <a:gd name="connsiteX10" fmla="*/ 1827794 w 4014345"/>
              <a:gd name="connsiteY10" fmla="*/ 153908 h 5302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014345" h="5302828">
                <a:moveTo>
                  <a:pt x="2010463" y="0"/>
                </a:moveTo>
                <a:lnTo>
                  <a:pt x="2186554" y="153908"/>
                </a:lnTo>
                <a:cubicBezTo>
                  <a:pt x="2623188" y="490280"/>
                  <a:pt x="3115215" y="582934"/>
                  <a:pt x="3490066" y="799434"/>
                </a:cubicBezTo>
                <a:cubicBezTo>
                  <a:pt x="3850510" y="1050687"/>
                  <a:pt x="4014345" y="1338834"/>
                  <a:pt x="4014345" y="1914517"/>
                </a:cubicBezTo>
                <a:cubicBezTo>
                  <a:pt x="4014345" y="2139044"/>
                  <a:pt x="4014344" y="2363572"/>
                  <a:pt x="4014344" y="2588099"/>
                </a:cubicBezTo>
                <a:lnTo>
                  <a:pt x="4009930" y="5302828"/>
                </a:lnTo>
                <a:lnTo>
                  <a:pt x="4415" y="5302828"/>
                </a:lnTo>
                <a:lnTo>
                  <a:pt x="0" y="2588099"/>
                </a:lnTo>
                <a:cubicBezTo>
                  <a:pt x="0" y="2363572"/>
                  <a:pt x="1" y="2139044"/>
                  <a:pt x="1" y="1914517"/>
                </a:cubicBezTo>
                <a:cubicBezTo>
                  <a:pt x="1" y="1338834"/>
                  <a:pt x="163838" y="1050687"/>
                  <a:pt x="524282" y="799434"/>
                </a:cubicBezTo>
                <a:cubicBezTo>
                  <a:pt x="899134" y="582934"/>
                  <a:pt x="1391162" y="490280"/>
                  <a:pt x="1827794" y="153908"/>
                </a:cubicBezTo>
                <a:close/>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8F9A93EF-EC43-CC44-82DC-3EC7864D2678}"/>
              </a:ext>
            </a:extLst>
          </p:cNvPr>
          <p:cNvPicPr>
            <a:picLocks noChangeAspect="1"/>
          </p:cNvPicPr>
          <p:nvPr/>
        </p:nvPicPr>
        <p:blipFill>
          <a:blip r:embed="rId2"/>
          <a:stretch>
            <a:fillRect/>
          </a:stretch>
        </p:blipFill>
        <p:spPr>
          <a:xfrm>
            <a:off x="6651735" y="875041"/>
            <a:ext cx="4084864" cy="3655954"/>
          </a:xfrm>
          <a:prstGeom prst="rect">
            <a:avLst/>
          </a:prstGeom>
        </p:spPr>
      </p:pic>
      <p:pic>
        <p:nvPicPr>
          <p:cNvPr id="5" name="Picture 4">
            <a:extLst>
              <a:ext uri="{FF2B5EF4-FFF2-40B4-BE49-F238E27FC236}">
                <a16:creationId xmlns:a16="http://schemas.microsoft.com/office/drawing/2014/main" id="{EF16D05A-A93B-9F4E-BB41-5448B422E4E3}"/>
              </a:ext>
            </a:extLst>
          </p:cNvPr>
          <p:cNvPicPr>
            <a:picLocks noChangeAspect="1"/>
          </p:cNvPicPr>
          <p:nvPr/>
        </p:nvPicPr>
        <p:blipFill>
          <a:blip r:embed="rId3"/>
          <a:stretch>
            <a:fillRect/>
          </a:stretch>
        </p:blipFill>
        <p:spPr>
          <a:xfrm>
            <a:off x="6195397" y="4759298"/>
            <a:ext cx="4897821" cy="1157666"/>
          </a:xfrm>
          <a:prstGeom prst="rect">
            <a:avLst/>
          </a:prstGeom>
        </p:spPr>
      </p:pic>
    </p:spTree>
    <p:extLst>
      <p:ext uri="{BB962C8B-B14F-4D97-AF65-F5344CB8AC3E}">
        <p14:creationId xmlns:p14="http://schemas.microsoft.com/office/powerpoint/2010/main" val="41404660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EC5B12-9FF3-41FE-B789-2696F5195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CC766C-A312-3349-B869-8D55D5B94EA0}"/>
              </a:ext>
            </a:extLst>
          </p:cNvPr>
          <p:cNvSpPr>
            <a:spLocks noGrp="1"/>
          </p:cNvSpPr>
          <p:nvPr>
            <p:ph type="title"/>
          </p:nvPr>
        </p:nvSpPr>
        <p:spPr>
          <a:xfrm>
            <a:off x="952500" y="1581462"/>
            <a:ext cx="2776531" cy="3687580"/>
          </a:xfrm>
        </p:spPr>
        <p:txBody>
          <a:bodyPr>
            <a:normAutofit/>
          </a:bodyPr>
          <a:lstStyle/>
          <a:p>
            <a:pPr algn="ctr"/>
            <a:r>
              <a:rPr lang="es-ES_tradnl" dirty="0"/>
              <a:t>Propiedades de las Redes Metabólicas</a:t>
            </a:r>
            <a:endParaRPr lang="es-ES_tradnl"/>
          </a:p>
        </p:txBody>
      </p:sp>
      <p:cxnSp>
        <p:nvCxnSpPr>
          <p:cNvPr id="11" name="Straight Connector 10">
            <a:extLst>
              <a:ext uri="{FF2B5EF4-FFF2-40B4-BE49-F238E27FC236}">
                <a16:creationId xmlns:a16="http://schemas.microsoft.com/office/drawing/2014/main" id="{4FCEE13B-EFB1-46F2-BC11-110F05BFB69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59630" y="1852474"/>
            <a:ext cx="0" cy="3394558"/>
          </a:xfrm>
          <a:prstGeom prst="line">
            <a:avLst/>
          </a:prstGeom>
          <a:ln w="25400" cap="rnd">
            <a:solidFill>
              <a:schemeClr val="bg2">
                <a:lumMod val="75000"/>
              </a:schemeClr>
            </a:solidFill>
            <a:prstDash val="sysDot"/>
            <a:round/>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D56C77FF-7A97-22B4-00A4-FF85B5613092}"/>
              </a:ext>
            </a:extLst>
          </p:cNvPr>
          <p:cNvGraphicFramePr>
            <a:graphicFrameLocks noGrp="1"/>
          </p:cNvGraphicFramePr>
          <p:nvPr>
            <p:ph idx="1"/>
            <p:extLst>
              <p:ext uri="{D42A27DB-BD31-4B8C-83A1-F6EECF244321}">
                <p14:modId xmlns:p14="http://schemas.microsoft.com/office/powerpoint/2010/main" val="1215077758"/>
              </p:ext>
            </p:extLst>
          </p:nvPr>
        </p:nvGraphicFramePr>
        <p:xfrm>
          <a:off x="5214938" y="985838"/>
          <a:ext cx="6024561" cy="49196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805916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C766C-A312-3349-B869-8D55D5B94EA0}"/>
              </a:ext>
            </a:extLst>
          </p:cNvPr>
          <p:cNvSpPr>
            <a:spLocks noGrp="1"/>
          </p:cNvSpPr>
          <p:nvPr>
            <p:ph type="title"/>
          </p:nvPr>
        </p:nvSpPr>
        <p:spPr/>
        <p:txBody>
          <a:bodyPr>
            <a:normAutofit fontScale="90000"/>
          </a:bodyPr>
          <a:lstStyle/>
          <a:p>
            <a:r>
              <a:rPr lang="es-ES_tradnl" dirty="0"/>
              <a:t>Análisis de Redes Metabólicas con PageRank</a:t>
            </a:r>
          </a:p>
        </p:txBody>
      </p:sp>
      <p:sp>
        <p:nvSpPr>
          <p:cNvPr id="3" name="Content Placeholder 2">
            <a:extLst>
              <a:ext uri="{FF2B5EF4-FFF2-40B4-BE49-F238E27FC236}">
                <a16:creationId xmlns:a16="http://schemas.microsoft.com/office/drawing/2014/main" id="{0C589D5E-E14F-5D49-B5C7-B2703E4F571C}"/>
              </a:ext>
            </a:extLst>
          </p:cNvPr>
          <p:cNvSpPr>
            <a:spLocks noGrp="1"/>
          </p:cNvSpPr>
          <p:nvPr>
            <p:ph idx="1"/>
          </p:nvPr>
        </p:nvSpPr>
        <p:spPr/>
        <p:txBody>
          <a:bodyPr>
            <a:normAutofit fontScale="92500" lnSpcReduction="20000"/>
          </a:bodyPr>
          <a:lstStyle/>
          <a:p>
            <a:pPr marL="0" indent="0">
              <a:buNone/>
            </a:pPr>
            <a:r>
              <a:rPr lang="es-ES_tradnl" b="1" dirty="0"/>
              <a:t>1. Identificación de Metabolitos Clave</a:t>
            </a:r>
            <a:r>
              <a:rPr lang="es-ES_tradnl" dirty="0"/>
              <a:t>:</a:t>
            </a:r>
          </a:p>
          <a:p>
            <a:pPr lvl="1">
              <a:buFont typeface="Arial" panose="020B0604020202020204" pitchFamily="34" charset="0"/>
              <a:buChar char="•"/>
            </a:pPr>
            <a:r>
              <a:rPr lang="es-ES_tradnl" dirty="0">
                <a:highlight>
                  <a:srgbClr val="FFFF00"/>
                </a:highlight>
              </a:rPr>
              <a:t>Utilizando algoritmos como PageRank, se pueden identificar metabolitos o reacciones que son particularmente importantes para la red, similar a cómo se identifican páginas web importantes en internet.</a:t>
            </a:r>
          </a:p>
          <a:p>
            <a:pPr marL="0" indent="0">
              <a:buNone/>
            </a:pPr>
            <a:r>
              <a:rPr lang="es-ES_tradnl" b="1" dirty="0"/>
              <a:t>2. Estudio de Perturbaciones</a:t>
            </a:r>
            <a:r>
              <a:rPr lang="es-ES_tradnl" dirty="0"/>
              <a:t>:</a:t>
            </a:r>
          </a:p>
          <a:p>
            <a:pPr lvl="1">
              <a:buFont typeface="Arial" panose="020B0604020202020204" pitchFamily="34" charset="0"/>
              <a:buChar char="•"/>
            </a:pPr>
            <a:r>
              <a:rPr lang="es-ES_tradnl" dirty="0"/>
              <a:t>Simular la eliminación o modificación de nodos y enlaces para entender cómo la red se adapta o falla, lo que es crucial para comprender enfermedades metabólicas y diseñar intervenciones terapéuticas.</a:t>
            </a:r>
          </a:p>
          <a:p>
            <a:pPr lvl="1">
              <a:buFont typeface="Arial" panose="020B0604020202020204" pitchFamily="34" charset="0"/>
              <a:buChar char="•"/>
            </a:pPr>
            <a:endParaRPr lang="es-ES_tradnl" dirty="0"/>
          </a:p>
          <a:p>
            <a:pPr marL="0" indent="0">
              <a:buNone/>
            </a:pPr>
            <a:r>
              <a:rPr lang="es-ES_tradnl" b="1" dirty="0"/>
              <a:t>3. Integración con Datos </a:t>
            </a:r>
            <a:r>
              <a:rPr lang="es-ES_tradnl" b="1" dirty="0" err="1"/>
              <a:t>Ómicos</a:t>
            </a:r>
            <a:r>
              <a:rPr lang="es-ES_tradnl" dirty="0"/>
              <a:t>:</a:t>
            </a:r>
          </a:p>
          <a:p>
            <a:pPr lvl="1">
              <a:buFont typeface="Arial" panose="020B0604020202020204" pitchFamily="34" charset="0"/>
              <a:buChar char="•"/>
            </a:pPr>
            <a:r>
              <a:rPr lang="es-ES_tradnl" dirty="0"/>
              <a:t>Combinar datos de </a:t>
            </a:r>
            <a:r>
              <a:rPr lang="es-ES_tradnl" dirty="0" err="1"/>
              <a:t>metabolómica</a:t>
            </a:r>
            <a:r>
              <a:rPr lang="es-ES_tradnl" dirty="0"/>
              <a:t>, </a:t>
            </a:r>
            <a:r>
              <a:rPr lang="es-ES_tradnl" dirty="0" err="1"/>
              <a:t>proteómica</a:t>
            </a:r>
            <a:r>
              <a:rPr lang="es-ES_tradnl" dirty="0"/>
              <a:t> y genómica para obtener una visión más completa de cómo se regulan y se integran las funciones metabólicas en una célula.</a:t>
            </a:r>
          </a:p>
          <a:p>
            <a:pPr lvl="1">
              <a:buFont typeface="Arial" panose="020B0604020202020204" pitchFamily="34" charset="0"/>
              <a:buChar char="•"/>
            </a:pPr>
            <a:endParaRPr lang="es-ES_tradnl" dirty="0"/>
          </a:p>
        </p:txBody>
      </p:sp>
    </p:spTree>
    <p:extLst>
      <p:ext uri="{BB962C8B-B14F-4D97-AF65-F5344CB8AC3E}">
        <p14:creationId xmlns:p14="http://schemas.microsoft.com/office/powerpoint/2010/main" val="21331266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C766C-A312-3349-B869-8D55D5B94EA0}"/>
              </a:ext>
            </a:extLst>
          </p:cNvPr>
          <p:cNvSpPr>
            <a:spLocks noGrp="1"/>
          </p:cNvSpPr>
          <p:nvPr>
            <p:ph type="title"/>
          </p:nvPr>
        </p:nvSpPr>
        <p:spPr>
          <a:xfrm>
            <a:off x="966744" y="959587"/>
            <a:ext cx="9076329" cy="1064277"/>
          </a:xfrm>
        </p:spPr>
        <p:txBody>
          <a:bodyPr>
            <a:normAutofit/>
          </a:bodyPr>
          <a:lstStyle/>
          <a:p>
            <a:r>
              <a:rPr lang="es-ES_tradnl" dirty="0"/>
              <a:t>Aplicaciones de la Redes Metabólicas</a:t>
            </a:r>
          </a:p>
        </p:txBody>
      </p:sp>
      <p:sp>
        <p:nvSpPr>
          <p:cNvPr id="3" name="Content Placeholder 2">
            <a:extLst>
              <a:ext uri="{FF2B5EF4-FFF2-40B4-BE49-F238E27FC236}">
                <a16:creationId xmlns:a16="http://schemas.microsoft.com/office/drawing/2014/main" id="{0C589D5E-E14F-5D49-B5C7-B2703E4F571C}"/>
              </a:ext>
            </a:extLst>
          </p:cNvPr>
          <p:cNvSpPr>
            <a:spLocks noGrp="1"/>
          </p:cNvSpPr>
          <p:nvPr>
            <p:ph idx="1"/>
          </p:nvPr>
        </p:nvSpPr>
        <p:spPr/>
        <p:txBody>
          <a:bodyPr>
            <a:normAutofit fontScale="85000" lnSpcReduction="20000"/>
          </a:bodyPr>
          <a:lstStyle/>
          <a:p>
            <a:pPr marL="0" indent="0">
              <a:buNone/>
            </a:pPr>
            <a:r>
              <a:rPr lang="es-ES_tradnl" sz="2400" b="1" dirty="0"/>
              <a:t>1. Investigación Biomédica:</a:t>
            </a:r>
          </a:p>
          <a:p>
            <a:pPr lvl="1">
              <a:buFont typeface="Arial" panose="020B0604020202020204" pitchFamily="34" charset="0"/>
              <a:buChar char="•"/>
            </a:pPr>
            <a:r>
              <a:rPr lang="es-ES_tradnl" sz="2200" dirty="0"/>
              <a:t>Identificar blancos terapéuticos para enfermedades metabólicas como la diabetes, la obesidad y el cáncer.</a:t>
            </a:r>
          </a:p>
          <a:p>
            <a:pPr lvl="1">
              <a:buFont typeface="Arial" panose="020B0604020202020204" pitchFamily="34" charset="0"/>
              <a:buChar char="•"/>
            </a:pPr>
            <a:r>
              <a:rPr lang="es-ES_tradnl" sz="2200" dirty="0"/>
              <a:t>Comprender cómo las alteraciones en el metabolismo celular contribuyen a enfermedades.</a:t>
            </a:r>
          </a:p>
          <a:p>
            <a:pPr marL="0" indent="0">
              <a:buNone/>
            </a:pPr>
            <a:r>
              <a:rPr lang="es-ES_tradnl" sz="2400" b="1" dirty="0"/>
              <a:t>2. Biotecnología</a:t>
            </a:r>
            <a:r>
              <a:rPr lang="es-ES_tradnl" sz="2400" dirty="0"/>
              <a:t>:</a:t>
            </a:r>
          </a:p>
          <a:p>
            <a:pPr lvl="1">
              <a:buFont typeface="Arial" panose="020B0604020202020204" pitchFamily="34" charset="0"/>
              <a:buChar char="•"/>
            </a:pPr>
            <a:r>
              <a:rPr lang="es-ES_tradnl" sz="2200" dirty="0"/>
              <a:t>Ingeniería de rutas metabólicas en microorganismos para la producción de biocombustibles, productos farmacéuticos y otros compuestos de interés industrial.</a:t>
            </a:r>
          </a:p>
          <a:p>
            <a:pPr marL="0" indent="0">
              <a:buNone/>
            </a:pPr>
            <a:r>
              <a:rPr lang="en-US" sz="2400" b="1" dirty="0"/>
              <a:t>3. </a:t>
            </a:r>
            <a:r>
              <a:rPr lang="es-ES_tradnl" sz="2400" b="1" dirty="0"/>
              <a:t>Ecología y Evolución</a:t>
            </a:r>
            <a:r>
              <a:rPr lang="es-ES_tradnl" sz="2400" dirty="0"/>
              <a:t>:</a:t>
            </a:r>
          </a:p>
          <a:p>
            <a:pPr lvl="1">
              <a:buFont typeface="Arial" panose="020B0604020202020204" pitchFamily="34" charset="0"/>
              <a:buChar char="•"/>
            </a:pPr>
            <a:r>
              <a:rPr lang="es-ES_tradnl" sz="2200" dirty="0"/>
              <a:t>Estudiar cómo los diferentes organismos utilizan sus redes metabólicas para adaptarse a sus entornos.</a:t>
            </a:r>
          </a:p>
          <a:p>
            <a:pPr lvl="1">
              <a:buFont typeface="Arial" panose="020B0604020202020204" pitchFamily="34" charset="0"/>
              <a:buChar char="•"/>
            </a:pPr>
            <a:endParaRPr lang="es-ES_tradnl" dirty="0"/>
          </a:p>
        </p:txBody>
      </p:sp>
    </p:spTree>
    <p:extLst>
      <p:ext uri="{BB962C8B-B14F-4D97-AF65-F5344CB8AC3E}">
        <p14:creationId xmlns:p14="http://schemas.microsoft.com/office/powerpoint/2010/main" val="30963629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62C95-1126-2347-8F3F-8C5B8D16E47E}"/>
              </a:ext>
            </a:extLst>
          </p:cNvPr>
          <p:cNvSpPr>
            <a:spLocks noGrp="1"/>
          </p:cNvSpPr>
          <p:nvPr>
            <p:ph type="title"/>
          </p:nvPr>
        </p:nvSpPr>
        <p:spPr/>
        <p:txBody>
          <a:bodyPr/>
          <a:lstStyle/>
          <a:p>
            <a:r>
              <a:rPr lang="es-ES_tradnl" dirty="0"/>
              <a:t>Caso práctico</a:t>
            </a:r>
          </a:p>
        </p:txBody>
      </p:sp>
      <p:sp>
        <p:nvSpPr>
          <p:cNvPr id="3" name="Content Placeholder 2">
            <a:extLst>
              <a:ext uri="{FF2B5EF4-FFF2-40B4-BE49-F238E27FC236}">
                <a16:creationId xmlns:a16="http://schemas.microsoft.com/office/drawing/2014/main" id="{0C038395-F020-1A49-A623-0B30840B09C8}"/>
              </a:ext>
            </a:extLst>
          </p:cNvPr>
          <p:cNvSpPr>
            <a:spLocks noGrp="1"/>
          </p:cNvSpPr>
          <p:nvPr>
            <p:ph idx="1"/>
          </p:nvPr>
        </p:nvSpPr>
        <p:spPr/>
        <p:txBody>
          <a:bodyPr/>
          <a:lstStyle/>
          <a:p>
            <a:pPr marL="0" indent="0" algn="just">
              <a:buNone/>
            </a:pPr>
            <a:r>
              <a:rPr lang="en-US" dirty="0"/>
              <a:t>El artículo "When the Web meets the cell: using personalized PageRank for analyzing protein interaction networks" de Gábor Iván y Vince</a:t>
            </a:r>
            <a:r>
              <a:rPr lang="es-ES_tradnl" dirty="0"/>
              <a:t> </a:t>
            </a:r>
            <a:r>
              <a:rPr lang="es-ES_tradnl" dirty="0" err="1"/>
              <a:t>Grolmusz</a:t>
            </a:r>
            <a:r>
              <a:rPr lang="es-ES_tradnl" dirty="0"/>
              <a:t> explora el uso del algoritmo PageRank, para analizar redes de interacción de proteínas y redes metabólicas en biología. </a:t>
            </a:r>
          </a:p>
          <a:p>
            <a:pPr marL="0" indent="0" algn="just">
              <a:buNone/>
            </a:pPr>
            <a:endParaRPr lang="es-ES_tradnl" dirty="0"/>
          </a:p>
          <a:p>
            <a:pPr marL="0" indent="0" algn="just">
              <a:buNone/>
            </a:pPr>
            <a:r>
              <a:rPr lang="es-ES_tradnl" dirty="0"/>
              <a:t>Para el caso de las redes de interacción de proteínas es común encontrar falsos positivos y falsos negativos</a:t>
            </a:r>
            <a:r>
              <a:rPr lang="es-ES_tradnl" dirty="0">
                <a:highlight>
                  <a:srgbClr val="FFFF00"/>
                </a:highlight>
              </a:rPr>
              <a:t>.  ¡Es aquí donde entra PageRank!</a:t>
            </a:r>
          </a:p>
        </p:txBody>
      </p:sp>
    </p:spTree>
    <p:extLst>
      <p:ext uri="{BB962C8B-B14F-4D97-AF65-F5344CB8AC3E}">
        <p14:creationId xmlns:p14="http://schemas.microsoft.com/office/powerpoint/2010/main" val="24437200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C534F-D899-D94A-BE81-A53F89F7581B}"/>
              </a:ext>
            </a:extLst>
          </p:cNvPr>
          <p:cNvSpPr>
            <a:spLocks noGrp="1"/>
          </p:cNvSpPr>
          <p:nvPr>
            <p:ph type="title"/>
          </p:nvPr>
        </p:nvSpPr>
        <p:spPr/>
        <p:txBody>
          <a:bodyPr/>
          <a:lstStyle/>
          <a:p>
            <a:r>
              <a:rPr lang="es-ES_tradnl" dirty="0"/>
              <a:t>Características PageRank</a:t>
            </a:r>
          </a:p>
        </p:txBody>
      </p:sp>
      <p:sp>
        <p:nvSpPr>
          <p:cNvPr id="3" name="Content Placeholder 2">
            <a:extLst>
              <a:ext uri="{FF2B5EF4-FFF2-40B4-BE49-F238E27FC236}">
                <a16:creationId xmlns:a16="http://schemas.microsoft.com/office/drawing/2014/main" id="{44D6E98E-376A-E24D-B105-861019DB1335}"/>
              </a:ext>
            </a:extLst>
          </p:cNvPr>
          <p:cNvSpPr>
            <a:spLocks noGrp="1"/>
          </p:cNvSpPr>
          <p:nvPr>
            <p:ph idx="1"/>
          </p:nvPr>
        </p:nvSpPr>
        <p:spPr/>
        <p:txBody>
          <a:bodyPr>
            <a:normAutofit/>
          </a:bodyPr>
          <a:lstStyle/>
          <a:p>
            <a:pPr marL="457200" indent="-457200">
              <a:buAutoNum type="arabicPeriod"/>
            </a:pPr>
            <a:r>
              <a:rPr lang="es-ES_tradnl" b="1" dirty="0"/>
              <a:t>Estabilidad del PageRank</a:t>
            </a:r>
          </a:p>
          <a:p>
            <a:pPr marL="0" indent="0">
              <a:buNone/>
            </a:pPr>
            <a:endParaRPr lang="es-ES_tradnl" b="1" dirty="0"/>
          </a:p>
          <a:p>
            <a:pPr lvl="1">
              <a:buFont typeface="Arial" panose="020B0604020202020204" pitchFamily="34" charset="0"/>
              <a:buChar char="•"/>
            </a:pPr>
            <a:r>
              <a:rPr lang="es-ES_tradnl" b="1" dirty="0"/>
              <a:t>Falsos Positivos y Negativos</a:t>
            </a:r>
            <a:r>
              <a:rPr lang="es-ES_tradnl" dirty="0"/>
              <a:t>: En las redes de interacción de proteínas, es común encontrar falsos positivos (interacciones que se registran, pero no existen en realidad) y falsos negativos (interacciones que existen, pero no se registran).</a:t>
            </a:r>
          </a:p>
          <a:p>
            <a:pPr lvl="1">
              <a:buFont typeface="Arial" panose="020B0604020202020204" pitchFamily="34" charset="0"/>
              <a:buChar char="•"/>
            </a:pPr>
            <a:endParaRPr lang="es-ES_tradnl" dirty="0"/>
          </a:p>
          <a:p>
            <a:pPr lvl="1">
              <a:buFont typeface="Arial" panose="020B0604020202020204" pitchFamily="34" charset="0"/>
              <a:buChar char="•"/>
            </a:pPr>
            <a:r>
              <a:rPr lang="es-ES_tradnl" b="1" dirty="0"/>
              <a:t>Importancia de la Estabilidad</a:t>
            </a:r>
            <a:r>
              <a:rPr lang="es-ES_tradnl" dirty="0"/>
              <a:t>: Dada esta inexactitud, los algoritmos de clasificación de redes deben ser estables, es decir, deben resistir a los errores en los datos sin que su rendimiento se vea significativamente afectado.</a:t>
            </a:r>
          </a:p>
          <a:p>
            <a:pPr marL="0" indent="0">
              <a:buNone/>
            </a:pPr>
            <a:endParaRPr lang="es-ES_tradnl" dirty="0"/>
          </a:p>
        </p:txBody>
      </p:sp>
    </p:spTree>
    <p:extLst>
      <p:ext uri="{BB962C8B-B14F-4D97-AF65-F5344CB8AC3E}">
        <p14:creationId xmlns:p14="http://schemas.microsoft.com/office/powerpoint/2010/main" val="40811356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CC6748C7-DA5A-1F4A-974D-2EAE3232CBAF}"/>
                  </a:ext>
                </a:extLst>
              </p:cNvPr>
              <p:cNvSpPr>
                <a:spLocks noGrp="1"/>
              </p:cNvSpPr>
              <p:nvPr>
                <p:ph idx="1"/>
              </p:nvPr>
            </p:nvSpPr>
            <p:spPr>
              <a:xfrm>
                <a:off x="966744" y="939453"/>
                <a:ext cx="9076329" cy="4958960"/>
              </a:xfrm>
            </p:spPr>
            <p:txBody>
              <a:bodyPr>
                <a:normAutofit fontScale="92500" lnSpcReduction="10000"/>
              </a:bodyPr>
              <a:lstStyle/>
              <a:p>
                <a:pPr marL="0" indent="0">
                  <a:buNone/>
                </a:pPr>
                <a:r>
                  <a:rPr lang="es-ES_tradnl" b="1" dirty="0"/>
                  <a:t>2. Estimación de la Estabilidad del PageRank</a:t>
                </a:r>
              </a:p>
              <a:p>
                <a:pPr lvl="1">
                  <a:buFont typeface="Arial" panose="020B0604020202020204" pitchFamily="34" charset="0"/>
                  <a:buChar char="•"/>
                </a:pPr>
                <a:r>
                  <a:rPr lang="es-ES_tradnl" b="1" dirty="0"/>
                  <a:t>Inecuación de Estabilidad</a:t>
                </a:r>
                <a:r>
                  <a:rPr lang="es-ES_tradnl" dirty="0"/>
                  <a:t>: La mejor estimación de estabilidad para el PageRank está dada por la siguiente desigualdad:</a:t>
                </a:r>
              </a:p>
              <a:p>
                <a:pPr lvl="1">
                  <a:buFont typeface="Arial" panose="020B0604020202020204" pitchFamily="34" charset="0"/>
                  <a:buChar char="•"/>
                </a:pPr>
                <a:endParaRPr lang="es-ES_tradnl" dirty="0"/>
              </a:p>
              <a:p>
                <a:pPr lvl="1"/>
                <a14:m>
                  <m:oMathPara xmlns:m="http://schemas.openxmlformats.org/officeDocument/2006/math">
                    <m:oMathParaPr>
                      <m:jc m:val="center"/>
                    </m:oMathParaPr>
                    <m:oMath xmlns:m="http://schemas.openxmlformats.org/officeDocument/2006/math">
                      <m:d>
                        <m:dPr>
                          <m:begChr m:val="‖"/>
                          <m:endChr m:val="‖"/>
                          <m:ctrlPr>
                            <a:rPr lang="es-ES_tradnl" i="1" smtClean="0">
                              <a:latin typeface="Cambria Math" panose="02040503050406030204" pitchFamily="18" charset="0"/>
                            </a:rPr>
                          </m:ctrlPr>
                        </m:dPr>
                        <m:e>
                          <m:r>
                            <a:rPr lang="es-ES" b="0" i="1" smtClean="0">
                              <a:latin typeface="Cambria Math" panose="02040503050406030204" pitchFamily="18" charset="0"/>
                            </a:rPr>
                            <m:t>𝑝</m:t>
                          </m:r>
                          <m:r>
                            <a:rPr lang="es-ES" b="0" i="1" smtClean="0">
                              <a:latin typeface="Cambria Math" panose="02040503050406030204" pitchFamily="18" charset="0"/>
                            </a:rPr>
                            <m:t> − </m:t>
                          </m:r>
                          <m:sSub>
                            <m:sSubPr>
                              <m:ctrlPr>
                                <a:rPr lang="es-ES" b="0" i="1" smtClean="0">
                                  <a:latin typeface="Cambria Math" panose="02040503050406030204" pitchFamily="18" charset="0"/>
                                </a:rPr>
                              </m:ctrlPr>
                            </m:sSubPr>
                            <m:e>
                              <m:acc>
                                <m:accPr>
                                  <m:chr m:val="̂"/>
                                  <m:ctrlPr>
                                    <a:rPr lang="es-ES" i="1">
                                      <a:latin typeface="Cambria Math" panose="02040503050406030204" pitchFamily="18" charset="0"/>
                                    </a:rPr>
                                  </m:ctrlPr>
                                </m:accPr>
                                <m:e>
                                  <m:r>
                                    <a:rPr lang="es-ES" i="1">
                                      <a:latin typeface="Cambria Math" panose="02040503050406030204" pitchFamily="18" charset="0"/>
                                    </a:rPr>
                                    <m:t>𝑝</m:t>
                                  </m:r>
                                </m:e>
                              </m:acc>
                            </m:e>
                            <m:sub>
                              <m:r>
                                <a:rPr lang="es-ES" b="0" i="1" smtClean="0">
                                  <a:latin typeface="Cambria Math" panose="02040503050406030204" pitchFamily="18" charset="0"/>
                                </a:rPr>
                                <m:t>1</m:t>
                              </m:r>
                            </m:sub>
                          </m:sSub>
                        </m:e>
                      </m:d>
                      <m:r>
                        <a:rPr lang="es-ES" b="0" i="1" smtClean="0">
                          <a:latin typeface="Cambria Math" panose="02040503050406030204" pitchFamily="18" charset="0"/>
                        </a:rPr>
                        <m:t>≤ </m:t>
                      </m:r>
                      <m:f>
                        <m:fPr>
                          <m:ctrlPr>
                            <a:rPr lang="es-ES" b="0" i="1" smtClean="0">
                              <a:latin typeface="Cambria Math" panose="02040503050406030204" pitchFamily="18" charset="0"/>
                            </a:rPr>
                          </m:ctrlPr>
                        </m:fPr>
                        <m:num>
                          <m:r>
                            <a:rPr lang="es-ES" b="0" i="1" smtClean="0">
                              <a:latin typeface="Cambria Math" panose="02040503050406030204" pitchFamily="18" charset="0"/>
                            </a:rPr>
                            <m:t>2</m:t>
                          </m:r>
                          <m:d>
                            <m:dPr>
                              <m:ctrlPr>
                                <a:rPr lang="es-ES" b="0" i="1" smtClean="0">
                                  <a:latin typeface="Cambria Math" panose="02040503050406030204" pitchFamily="18" charset="0"/>
                                </a:rPr>
                              </m:ctrlPr>
                            </m:dPr>
                            <m:e>
                              <m:r>
                                <a:rPr lang="es-ES" b="0" i="1" smtClean="0">
                                  <a:latin typeface="Cambria Math" panose="02040503050406030204" pitchFamily="18" charset="0"/>
                                </a:rPr>
                                <m:t>1−</m:t>
                              </m:r>
                              <m:r>
                                <a:rPr lang="es-ES" b="0" i="1" smtClean="0">
                                  <a:latin typeface="Cambria Math" panose="02040503050406030204" pitchFamily="18" charset="0"/>
                                </a:rPr>
                                <m:t>𝑐</m:t>
                              </m:r>
                            </m:e>
                          </m:d>
                        </m:num>
                        <m:den>
                          <m:r>
                            <a:rPr lang="es-ES" b="0" i="1" smtClean="0">
                              <a:latin typeface="Cambria Math" panose="02040503050406030204" pitchFamily="18" charset="0"/>
                            </a:rPr>
                            <m:t>𝑐</m:t>
                          </m:r>
                        </m:den>
                      </m:f>
                      <m:r>
                        <a:rPr lang="es-ES" b="0" i="1" smtClean="0">
                          <a:latin typeface="Cambria Math" panose="02040503050406030204" pitchFamily="18" charset="0"/>
                        </a:rPr>
                        <m:t> </m:t>
                      </m:r>
                      <m:nary>
                        <m:naryPr>
                          <m:chr m:val="∑"/>
                          <m:supHide m:val="on"/>
                          <m:ctrlPr>
                            <a:rPr lang="es-ES" b="0" i="1" smtClean="0">
                              <a:latin typeface="Cambria Math" panose="02040503050406030204" pitchFamily="18" charset="0"/>
                            </a:rPr>
                          </m:ctrlPr>
                        </m:naryPr>
                        <m:sub>
                          <m:r>
                            <m:rPr>
                              <m:brk m:alnAt="7"/>
                            </m:rPr>
                            <a:rPr lang="es-ES" b="0" i="1" smtClean="0">
                              <a:latin typeface="Cambria Math" panose="02040503050406030204" pitchFamily="18" charset="0"/>
                            </a:rPr>
                            <m:t>𝑗</m:t>
                          </m:r>
                          <m:r>
                            <a:rPr lang="es-ES" b="0" i="1" smtClean="0">
                              <a:latin typeface="Cambria Math" panose="02040503050406030204" pitchFamily="18" charset="0"/>
                            </a:rPr>
                            <m:t> ∈</m:t>
                          </m:r>
                          <m:r>
                            <a:rPr lang="es-ES" b="0" i="1" smtClean="0">
                              <a:latin typeface="Cambria Math" panose="02040503050406030204" pitchFamily="18" charset="0"/>
                              <a:ea typeface="Cambria Math" panose="02040503050406030204" pitchFamily="18" charset="0"/>
                            </a:rPr>
                            <m:t>𝑈</m:t>
                          </m:r>
                        </m:sub>
                        <m:sup/>
                        <m:e>
                          <m:sSub>
                            <m:sSubPr>
                              <m:ctrlPr>
                                <a:rPr lang="es-ES" b="0" i="1" smtClean="0">
                                  <a:latin typeface="Cambria Math" panose="02040503050406030204" pitchFamily="18" charset="0"/>
                                </a:rPr>
                              </m:ctrlPr>
                            </m:sSubPr>
                            <m:e>
                              <m:r>
                                <a:rPr lang="es-ES" b="0" i="1" smtClean="0">
                                  <a:latin typeface="Cambria Math" panose="02040503050406030204" pitchFamily="18" charset="0"/>
                                </a:rPr>
                                <m:t>𝑝</m:t>
                              </m:r>
                            </m:e>
                            <m:sub>
                              <m:r>
                                <a:rPr lang="es-ES" b="0" i="1" smtClean="0">
                                  <a:latin typeface="Cambria Math" panose="02040503050406030204" pitchFamily="18" charset="0"/>
                                </a:rPr>
                                <m:t>𝑗</m:t>
                              </m:r>
                            </m:sub>
                          </m:sSub>
                        </m:e>
                      </m:nary>
                      <m:r>
                        <a:rPr lang="es-ES" b="0" i="1" smtClean="0">
                          <a:latin typeface="Cambria Math" panose="02040503050406030204" pitchFamily="18" charset="0"/>
                        </a:rPr>
                        <m:t>,</m:t>
                      </m:r>
                    </m:oMath>
                  </m:oMathPara>
                </a14:m>
                <a:endParaRPr lang="es-ES_tradnl" dirty="0"/>
              </a:p>
              <a:p>
                <a:pPr lvl="1">
                  <a:buFont typeface="Arial" panose="020B0604020202020204" pitchFamily="34" charset="0"/>
                  <a:buChar char="•"/>
                </a:pPr>
                <a:endParaRPr lang="es-ES_tradnl" dirty="0"/>
              </a:p>
              <a:p>
                <a:pPr lvl="1"/>
                <a:r>
                  <a:rPr lang="es-ES_tradnl" dirty="0"/>
                  <a:t>Donde:</a:t>
                </a:r>
              </a:p>
              <a:p>
                <a:pPr lvl="1"/>
                <a14:m>
                  <m:oMath xmlns:m="http://schemas.openxmlformats.org/officeDocument/2006/math">
                    <m:r>
                      <a:rPr lang="es-ES" b="0" i="1" smtClean="0">
                        <a:latin typeface="Cambria Math" panose="02040503050406030204" pitchFamily="18" charset="0"/>
                      </a:rPr>
                      <m:t>𝑝</m:t>
                    </m:r>
                  </m:oMath>
                </a14:m>
                <a:r>
                  <a:rPr lang="es-ES_tradnl" dirty="0"/>
                  <a:t> es el vector PageRank original.</a:t>
                </a:r>
              </a:p>
              <a:p>
                <a:pPr lvl="1"/>
                <a14:m>
                  <m:oMath xmlns:m="http://schemas.openxmlformats.org/officeDocument/2006/math">
                    <m:acc>
                      <m:accPr>
                        <m:chr m:val="̂"/>
                        <m:ctrlPr>
                          <a:rPr lang="es-ES" i="1" smtClean="0">
                            <a:latin typeface="Cambria Math" panose="02040503050406030204" pitchFamily="18" charset="0"/>
                          </a:rPr>
                        </m:ctrlPr>
                      </m:accPr>
                      <m:e>
                        <m:r>
                          <a:rPr lang="es-ES" i="1">
                            <a:latin typeface="Cambria Math" panose="02040503050406030204" pitchFamily="18" charset="0"/>
                          </a:rPr>
                          <m:t>𝑝</m:t>
                        </m:r>
                      </m:e>
                    </m:acc>
                  </m:oMath>
                </a14:m>
                <a:r>
                  <a:rPr lang="es-ES_tradnl" dirty="0"/>
                  <a:t> es el vector PageRank después de que se hayan eliminado o añadido bordes con extremos en el conjunto U.</a:t>
                </a:r>
              </a:p>
              <a:p>
                <a:pPr lvl="1"/>
                <a14:m>
                  <m:oMath xmlns:m="http://schemas.openxmlformats.org/officeDocument/2006/math">
                    <m:r>
                      <a:rPr lang="es-ES" b="0" i="1" smtClean="0">
                        <a:latin typeface="Cambria Math" panose="02040503050406030204" pitchFamily="18" charset="0"/>
                      </a:rPr>
                      <m:t>𝑐</m:t>
                    </m:r>
                  </m:oMath>
                </a14:m>
                <a:r>
                  <a:rPr lang="es-ES_tradnl" dirty="0"/>
                  <a:t> es un parámetro de PageRank que determina la probabilidad de “</a:t>
                </a:r>
                <a:r>
                  <a:rPr lang="es-ES_tradnl" dirty="0" err="1"/>
                  <a:t>teletransportación</a:t>
                </a:r>
                <a:r>
                  <a:rPr lang="es-ES_tradnl" dirty="0"/>
                  <a:t>”.</a:t>
                </a:r>
              </a:p>
              <a:p>
                <a:pPr lvl="1"/>
                <a14:m>
                  <m:oMath xmlns:m="http://schemas.openxmlformats.org/officeDocument/2006/math">
                    <m:d>
                      <m:dPr>
                        <m:begChr m:val="‖"/>
                        <m:endChr m:val="‖"/>
                        <m:ctrlPr>
                          <a:rPr lang="es-ES_tradnl" i="1" smtClean="0">
                            <a:latin typeface="Cambria Math" panose="02040503050406030204" pitchFamily="18" charset="0"/>
                          </a:rPr>
                        </m:ctrlPr>
                      </m:dPr>
                      <m:e>
                        <m:r>
                          <a:rPr lang="es-ES" b="0" i="1" smtClean="0">
                            <a:latin typeface="Cambria Math" panose="02040503050406030204" pitchFamily="18" charset="0"/>
                          </a:rPr>
                          <m:t>𝑝</m:t>
                        </m:r>
                        <m:r>
                          <a:rPr lang="es-ES" b="0" i="1" smtClean="0">
                            <a:latin typeface="Cambria Math" panose="02040503050406030204" pitchFamily="18" charset="0"/>
                          </a:rPr>
                          <m:t> − </m:t>
                        </m:r>
                        <m:sSub>
                          <m:sSubPr>
                            <m:ctrlPr>
                              <a:rPr lang="es-ES" b="0" i="1" smtClean="0">
                                <a:latin typeface="Cambria Math" panose="02040503050406030204" pitchFamily="18" charset="0"/>
                              </a:rPr>
                            </m:ctrlPr>
                          </m:sSubPr>
                          <m:e>
                            <m:acc>
                              <m:accPr>
                                <m:chr m:val="̂"/>
                                <m:ctrlPr>
                                  <a:rPr lang="es-ES" i="1">
                                    <a:latin typeface="Cambria Math" panose="02040503050406030204" pitchFamily="18" charset="0"/>
                                  </a:rPr>
                                </m:ctrlPr>
                              </m:accPr>
                              <m:e>
                                <m:r>
                                  <a:rPr lang="es-ES" i="1">
                                    <a:latin typeface="Cambria Math" panose="02040503050406030204" pitchFamily="18" charset="0"/>
                                  </a:rPr>
                                  <m:t>𝑝</m:t>
                                </m:r>
                              </m:e>
                            </m:acc>
                          </m:e>
                          <m:sub>
                            <m:r>
                              <a:rPr lang="es-ES" b="0" i="1" smtClean="0">
                                <a:latin typeface="Cambria Math" panose="02040503050406030204" pitchFamily="18" charset="0"/>
                              </a:rPr>
                              <m:t>1</m:t>
                            </m:r>
                          </m:sub>
                        </m:sSub>
                      </m:e>
                    </m:d>
                  </m:oMath>
                </a14:m>
                <a:r>
                  <a:rPr lang="es-ES_tradnl" dirty="0"/>
                  <a:t> es una norma 1 de la diferencia entre los vectores de PageRank, que mide el cambio total en los valores de PageRank.</a:t>
                </a:r>
              </a:p>
              <a:p>
                <a:pPr lvl="1"/>
                <a:r>
                  <a:rPr lang="es-ES_tradnl" dirty="0"/>
                  <a:t> </a:t>
                </a:r>
              </a:p>
              <a:p>
                <a:pPr lvl="1"/>
                <a:endParaRPr lang="es-ES_tradnl" dirty="0"/>
              </a:p>
              <a:p>
                <a:endParaRPr lang="es-ES_tradnl" dirty="0"/>
              </a:p>
            </p:txBody>
          </p:sp>
        </mc:Choice>
        <mc:Fallback>
          <p:sp>
            <p:nvSpPr>
              <p:cNvPr id="3" name="Content Placeholder 2">
                <a:extLst>
                  <a:ext uri="{FF2B5EF4-FFF2-40B4-BE49-F238E27FC236}">
                    <a16:creationId xmlns:a16="http://schemas.microsoft.com/office/drawing/2014/main" id="{CC6748C7-DA5A-1F4A-974D-2EAE3232CBAF}"/>
                  </a:ext>
                </a:extLst>
              </p:cNvPr>
              <p:cNvSpPr>
                <a:spLocks noGrp="1" noRot="1" noChangeAspect="1" noMove="1" noResize="1" noEditPoints="1" noAdjustHandles="1" noChangeArrowheads="1" noChangeShapeType="1" noTextEdit="1"/>
              </p:cNvSpPr>
              <p:nvPr>
                <p:ph idx="1"/>
              </p:nvPr>
            </p:nvSpPr>
            <p:spPr>
              <a:xfrm>
                <a:off x="966744" y="939453"/>
                <a:ext cx="9076329" cy="4958960"/>
              </a:xfrm>
              <a:blipFill>
                <a:blip r:embed="rId3"/>
                <a:stretch>
                  <a:fillRect l="-699" t="-510"/>
                </a:stretch>
              </a:blipFill>
            </p:spPr>
            <p:txBody>
              <a:bodyPr/>
              <a:lstStyle/>
              <a:p>
                <a:r>
                  <a:rPr lang="en-MX">
                    <a:noFill/>
                  </a:rPr>
                  <a:t> </a:t>
                </a:r>
              </a:p>
            </p:txBody>
          </p:sp>
        </mc:Fallback>
      </mc:AlternateContent>
      <p:cxnSp>
        <p:nvCxnSpPr>
          <p:cNvPr id="5" name="Straight Arrow Connector 4">
            <a:extLst>
              <a:ext uri="{FF2B5EF4-FFF2-40B4-BE49-F238E27FC236}">
                <a16:creationId xmlns:a16="http://schemas.microsoft.com/office/drawing/2014/main" id="{84417B98-1A52-C747-ABE7-F59970216AF4}"/>
              </a:ext>
            </a:extLst>
          </p:cNvPr>
          <p:cNvCxnSpPr/>
          <p:nvPr/>
        </p:nvCxnSpPr>
        <p:spPr>
          <a:xfrm flipV="1">
            <a:off x="7903924" y="1653435"/>
            <a:ext cx="2016691" cy="159080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474CA013-E49E-6447-AE86-DC3B2B9C7C22}"/>
              </a:ext>
            </a:extLst>
          </p:cNvPr>
          <p:cNvCxnSpPr/>
          <p:nvPr/>
        </p:nvCxnSpPr>
        <p:spPr>
          <a:xfrm flipV="1">
            <a:off x="7903924" y="2592888"/>
            <a:ext cx="2167003" cy="651353"/>
          </a:xfrm>
          <a:prstGeom prst="straightConnector1">
            <a:avLst/>
          </a:prstGeom>
          <a:ln w="190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8D6AC5D0-401A-1C46-9223-007B9A20986F}"/>
              </a:ext>
            </a:extLst>
          </p:cNvPr>
          <p:cNvCxnSpPr>
            <a:cxnSpLocks/>
          </p:cNvCxnSpPr>
          <p:nvPr/>
        </p:nvCxnSpPr>
        <p:spPr>
          <a:xfrm flipH="1" flipV="1">
            <a:off x="9920615" y="1653435"/>
            <a:ext cx="150312" cy="939453"/>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12" name="TextBox 11">
                <a:extLst>
                  <a:ext uri="{FF2B5EF4-FFF2-40B4-BE49-F238E27FC236}">
                    <a16:creationId xmlns:a16="http://schemas.microsoft.com/office/drawing/2014/main" id="{E4763131-E6F8-EB46-B9A7-7D81C9B7B823}"/>
                  </a:ext>
                </a:extLst>
              </p:cNvPr>
              <p:cNvSpPr txBox="1"/>
              <p:nvPr/>
            </p:nvSpPr>
            <p:spPr>
              <a:xfrm>
                <a:off x="9896098" y="1866565"/>
                <a:ext cx="1342219" cy="369332"/>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d>
                        <m:dPr>
                          <m:begChr m:val="‖"/>
                          <m:endChr m:val="‖"/>
                          <m:ctrlPr>
                            <a:rPr lang="es-ES_tradnl" i="1" smtClean="0">
                              <a:latin typeface="Cambria Math" panose="02040503050406030204" pitchFamily="18" charset="0"/>
                            </a:rPr>
                          </m:ctrlPr>
                        </m:dPr>
                        <m:e>
                          <m:r>
                            <a:rPr lang="es-ES" b="0" i="1" smtClean="0">
                              <a:latin typeface="Cambria Math" panose="02040503050406030204" pitchFamily="18" charset="0"/>
                            </a:rPr>
                            <m:t>𝑝</m:t>
                          </m:r>
                          <m:r>
                            <a:rPr lang="es-ES" b="0" i="1" smtClean="0">
                              <a:latin typeface="Cambria Math" panose="02040503050406030204" pitchFamily="18" charset="0"/>
                            </a:rPr>
                            <m:t> − </m:t>
                          </m:r>
                          <m:sSub>
                            <m:sSubPr>
                              <m:ctrlPr>
                                <a:rPr lang="es-ES" b="0" i="1" smtClean="0">
                                  <a:latin typeface="Cambria Math" panose="02040503050406030204" pitchFamily="18" charset="0"/>
                                </a:rPr>
                              </m:ctrlPr>
                            </m:sSubPr>
                            <m:e>
                              <m:acc>
                                <m:accPr>
                                  <m:chr m:val="̂"/>
                                  <m:ctrlPr>
                                    <a:rPr lang="es-ES" i="1">
                                      <a:latin typeface="Cambria Math" panose="02040503050406030204" pitchFamily="18" charset="0"/>
                                    </a:rPr>
                                  </m:ctrlPr>
                                </m:accPr>
                                <m:e>
                                  <m:r>
                                    <a:rPr lang="es-ES" i="1">
                                      <a:latin typeface="Cambria Math" panose="02040503050406030204" pitchFamily="18" charset="0"/>
                                    </a:rPr>
                                    <m:t>𝑝</m:t>
                                  </m:r>
                                </m:e>
                              </m:acc>
                            </m:e>
                            <m:sub>
                              <m:r>
                                <a:rPr lang="es-ES" b="0" i="1" smtClean="0">
                                  <a:latin typeface="Cambria Math" panose="02040503050406030204" pitchFamily="18" charset="0"/>
                                </a:rPr>
                                <m:t>1</m:t>
                              </m:r>
                            </m:sub>
                          </m:sSub>
                        </m:e>
                      </m:d>
                    </m:oMath>
                  </m:oMathPara>
                </a14:m>
                <a:endParaRPr lang="es-ES_tradnl" dirty="0"/>
              </a:p>
            </p:txBody>
          </p:sp>
        </mc:Choice>
        <mc:Fallback>
          <p:sp>
            <p:nvSpPr>
              <p:cNvPr id="12" name="TextBox 11">
                <a:extLst>
                  <a:ext uri="{FF2B5EF4-FFF2-40B4-BE49-F238E27FC236}">
                    <a16:creationId xmlns:a16="http://schemas.microsoft.com/office/drawing/2014/main" id="{E4763131-E6F8-EB46-B9A7-7D81C9B7B823}"/>
                  </a:ext>
                </a:extLst>
              </p:cNvPr>
              <p:cNvSpPr txBox="1">
                <a:spLocks noRot="1" noChangeAspect="1" noMove="1" noResize="1" noEditPoints="1" noAdjustHandles="1" noChangeArrowheads="1" noChangeShapeType="1" noTextEdit="1"/>
              </p:cNvSpPr>
              <p:nvPr/>
            </p:nvSpPr>
            <p:spPr>
              <a:xfrm>
                <a:off x="9896098" y="1866565"/>
                <a:ext cx="1342219" cy="369332"/>
              </a:xfrm>
              <a:prstGeom prst="rect">
                <a:avLst/>
              </a:prstGeom>
              <a:blipFill>
                <a:blip r:embed="rId4"/>
                <a:stretch>
                  <a:fillRect b="-12903"/>
                </a:stretch>
              </a:blipFill>
            </p:spPr>
            <p:txBody>
              <a:bodyPr/>
              <a:lstStyle/>
              <a:p>
                <a:r>
                  <a:rPr lang="en-MX">
                    <a:noFill/>
                  </a:rPr>
                  <a:t> </a:t>
                </a:r>
              </a:p>
            </p:txBody>
          </p:sp>
        </mc:Fallback>
      </mc:AlternateContent>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id="{F97C9696-96F1-5143-9339-F6196F39400F}"/>
                  </a:ext>
                </a:extLst>
              </p:cNvPr>
              <p:cNvSpPr txBox="1"/>
              <p:nvPr/>
            </p:nvSpPr>
            <p:spPr>
              <a:xfrm>
                <a:off x="8613441" y="2123161"/>
                <a:ext cx="312882" cy="369332"/>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es-ES" b="0" i="1" smtClean="0">
                          <a:latin typeface="Cambria Math" panose="02040503050406030204" pitchFamily="18" charset="0"/>
                        </a:rPr>
                        <m:t>𝑝</m:t>
                      </m:r>
                    </m:oMath>
                  </m:oMathPara>
                </a14:m>
                <a:endParaRPr lang="es-ES_tradnl" dirty="0"/>
              </a:p>
            </p:txBody>
          </p:sp>
        </mc:Choice>
        <mc:Fallback>
          <p:sp>
            <p:nvSpPr>
              <p:cNvPr id="13" name="TextBox 12">
                <a:extLst>
                  <a:ext uri="{FF2B5EF4-FFF2-40B4-BE49-F238E27FC236}">
                    <a16:creationId xmlns:a16="http://schemas.microsoft.com/office/drawing/2014/main" id="{F97C9696-96F1-5143-9339-F6196F39400F}"/>
                  </a:ext>
                </a:extLst>
              </p:cNvPr>
              <p:cNvSpPr txBox="1">
                <a:spLocks noRot="1" noChangeAspect="1" noMove="1" noResize="1" noEditPoints="1" noAdjustHandles="1" noChangeArrowheads="1" noChangeShapeType="1" noTextEdit="1"/>
              </p:cNvSpPr>
              <p:nvPr/>
            </p:nvSpPr>
            <p:spPr>
              <a:xfrm>
                <a:off x="8613441" y="2123161"/>
                <a:ext cx="312882" cy="369332"/>
              </a:xfrm>
              <a:prstGeom prst="rect">
                <a:avLst/>
              </a:prstGeom>
              <a:blipFill>
                <a:blip r:embed="rId5"/>
                <a:stretch>
                  <a:fillRect b="-6667"/>
                </a:stretch>
              </a:blipFill>
            </p:spPr>
            <p:txBody>
              <a:bodyPr/>
              <a:lstStyle/>
              <a:p>
                <a:r>
                  <a:rPr lang="en-MX">
                    <a:noFill/>
                  </a:rPr>
                  <a:t> </a:t>
                </a:r>
              </a:p>
            </p:txBody>
          </p:sp>
        </mc:Fallback>
      </mc:AlternateContent>
      <mc:AlternateContent xmlns:mc="http://schemas.openxmlformats.org/markup-compatibility/2006">
        <mc:Choice xmlns:a14="http://schemas.microsoft.com/office/drawing/2010/main" Requires="a14">
          <p:sp>
            <p:nvSpPr>
              <p:cNvPr id="14" name="TextBox 13">
                <a:extLst>
                  <a:ext uri="{FF2B5EF4-FFF2-40B4-BE49-F238E27FC236}">
                    <a16:creationId xmlns:a16="http://schemas.microsoft.com/office/drawing/2014/main" id="{F0B15681-A12C-7E43-A3F4-A81827F24D4F}"/>
                  </a:ext>
                </a:extLst>
              </p:cNvPr>
              <p:cNvSpPr txBox="1"/>
              <p:nvPr/>
            </p:nvSpPr>
            <p:spPr>
              <a:xfrm>
                <a:off x="8987425" y="2874909"/>
                <a:ext cx="312882" cy="369332"/>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es-ES" b="0" i="1" smtClean="0">
                              <a:latin typeface="Cambria Math" panose="02040503050406030204" pitchFamily="18" charset="0"/>
                            </a:rPr>
                          </m:ctrlPr>
                        </m:sSubPr>
                        <m:e>
                          <m:acc>
                            <m:accPr>
                              <m:chr m:val="̂"/>
                              <m:ctrlPr>
                                <a:rPr lang="es-ES" i="1">
                                  <a:latin typeface="Cambria Math" panose="02040503050406030204" pitchFamily="18" charset="0"/>
                                </a:rPr>
                              </m:ctrlPr>
                            </m:accPr>
                            <m:e>
                              <m:r>
                                <a:rPr lang="es-ES" i="1">
                                  <a:latin typeface="Cambria Math" panose="02040503050406030204" pitchFamily="18" charset="0"/>
                                </a:rPr>
                                <m:t>𝑝</m:t>
                              </m:r>
                            </m:e>
                          </m:acc>
                        </m:e>
                        <m:sub>
                          <m:r>
                            <a:rPr lang="es-ES" b="0" i="1" smtClean="0">
                              <a:latin typeface="Cambria Math" panose="02040503050406030204" pitchFamily="18" charset="0"/>
                            </a:rPr>
                            <m:t>1</m:t>
                          </m:r>
                        </m:sub>
                      </m:sSub>
                    </m:oMath>
                  </m:oMathPara>
                </a14:m>
                <a:endParaRPr lang="es-ES_tradnl" dirty="0"/>
              </a:p>
            </p:txBody>
          </p:sp>
        </mc:Choice>
        <mc:Fallback>
          <p:sp>
            <p:nvSpPr>
              <p:cNvPr id="14" name="TextBox 13">
                <a:extLst>
                  <a:ext uri="{FF2B5EF4-FFF2-40B4-BE49-F238E27FC236}">
                    <a16:creationId xmlns:a16="http://schemas.microsoft.com/office/drawing/2014/main" id="{F0B15681-A12C-7E43-A3F4-A81827F24D4F}"/>
                  </a:ext>
                </a:extLst>
              </p:cNvPr>
              <p:cNvSpPr txBox="1">
                <a:spLocks noRot="1" noChangeAspect="1" noMove="1" noResize="1" noEditPoints="1" noAdjustHandles="1" noChangeArrowheads="1" noChangeShapeType="1" noTextEdit="1"/>
              </p:cNvSpPr>
              <p:nvPr/>
            </p:nvSpPr>
            <p:spPr>
              <a:xfrm>
                <a:off x="8987425" y="2874909"/>
                <a:ext cx="312882" cy="369332"/>
              </a:xfrm>
              <a:prstGeom prst="rect">
                <a:avLst/>
              </a:prstGeom>
              <a:blipFill>
                <a:blip r:embed="rId6"/>
                <a:stretch>
                  <a:fillRect r="-11538" b="-6667"/>
                </a:stretch>
              </a:blipFill>
            </p:spPr>
            <p:txBody>
              <a:bodyPr/>
              <a:lstStyle/>
              <a:p>
                <a:r>
                  <a:rPr lang="en-MX">
                    <a:noFill/>
                  </a:rPr>
                  <a:t> </a:t>
                </a:r>
              </a:p>
            </p:txBody>
          </p:sp>
        </mc:Fallback>
      </mc:AlternateContent>
    </p:spTree>
    <p:extLst>
      <p:ext uri="{BB962C8B-B14F-4D97-AF65-F5344CB8AC3E}">
        <p14:creationId xmlns:p14="http://schemas.microsoft.com/office/powerpoint/2010/main" val="37742473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67A82-95F5-9345-B456-B84DF937CC72}"/>
              </a:ext>
            </a:extLst>
          </p:cNvPr>
          <p:cNvSpPr>
            <a:spLocks noGrp="1"/>
          </p:cNvSpPr>
          <p:nvPr>
            <p:ph type="title"/>
          </p:nvPr>
        </p:nvSpPr>
        <p:spPr/>
        <p:txBody>
          <a:bodyPr>
            <a:normAutofit fontScale="90000"/>
          </a:bodyPr>
          <a:lstStyle/>
          <a:p>
            <a:r>
              <a:rPr lang="es-ES_tradnl" dirty="0"/>
              <a:t>Redes de Interacción Proteína-Proteína (PPI) vs Redes Metabólicas</a:t>
            </a:r>
          </a:p>
        </p:txBody>
      </p:sp>
      <p:sp>
        <p:nvSpPr>
          <p:cNvPr id="3" name="Content Placeholder 2">
            <a:extLst>
              <a:ext uri="{FF2B5EF4-FFF2-40B4-BE49-F238E27FC236}">
                <a16:creationId xmlns:a16="http://schemas.microsoft.com/office/drawing/2014/main" id="{F8B8A285-2259-734F-8C34-C681EF9A672F}"/>
              </a:ext>
            </a:extLst>
          </p:cNvPr>
          <p:cNvSpPr>
            <a:spLocks noGrp="1"/>
          </p:cNvSpPr>
          <p:nvPr>
            <p:ph idx="1"/>
          </p:nvPr>
        </p:nvSpPr>
        <p:spPr/>
        <p:txBody>
          <a:bodyPr>
            <a:normAutofit fontScale="92500" lnSpcReduction="10000"/>
          </a:bodyPr>
          <a:lstStyle/>
          <a:p>
            <a:pPr marL="0" indent="0">
              <a:buNone/>
            </a:pPr>
            <a:r>
              <a:rPr lang="en-US" b="1" dirty="0"/>
              <a:t>1. Red de </a:t>
            </a:r>
            <a:r>
              <a:rPr lang="es-ES_tradnl" b="1" dirty="0"/>
              <a:t>Interacción Proteína-Proteína </a:t>
            </a:r>
            <a:r>
              <a:rPr lang="en-US" b="1" dirty="0"/>
              <a:t>(PPI)</a:t>
            </a:r>
          </a:p>
          <a:p>
            <a:pPr lvl="1">
              <a:buFont typeface="Arial" panose="020B0604020202020204" pitchFamily="34" charset="0"/>
              <a:buChar char="•"/>
            </a:pPr>
            <a:r>
              <a:rPr lang="es-ES_tradnl" b="1" dirty="0"/>
              <a:t>Representación usual</a:t>
            </a:r>
            <a:r>
              <a:rPr lang="es-ES_tradnl" dirty="0"/>
              <a:t>: Las redes PPI suelen representarse con grafos no dirigidos.</a:t>
            </a:r>
          </a:p>
          <a:p>
            <a:pPr lvl="1">
              <a:buFont typeface="Arial" panose="020B0604020202020204" pitchFamily="34" charset="0"/>
              <a:buChar char="•"/>
            </a:pPr>
            <a:r>
              <a:rPr lang="es-ES_tradnl" b="1" dirty="0"/>
              <a:t>Limitación de PageRank</a:t>
            </a:r>
            <a:r>
              <a:rPr lang="es-ES_tradnl" dirty="0"/>
              <a:t>: Para estos grafos, el PageRank es proporcional al grado de los nodos (el número de conexiones), lo que no ayuda mucho en diferenciar la importancia de los nodos más allá de contar las conexiones.</a:t>
            </a:r>
          </a:p>
          <a:p>
            <a:pPr marL="0" indent="0">
              <a:buNone/>
            </a:pPr>
            <a:endParaRPr lang="es-ES_tradnl" dirty="0"/>
          </a:p>
          <a:p>
            <a:pPr marL="0" indent="0" algn="just">
              <a:buNone/>
            </a:pPr>
            <a:r>
              <a:rPr lang="es-ES_tradnl" b="1" dirty="0"/>
              <a:t>2. Redes Metabólicas</a:t>
            </a:r>
          </a:p>
          <a:p>
            <a:pPr lvl="1">
              <a:buFont typeface="Arial" panose="020B0604020202020204" pitchFamily="34" charset="0"/>
              <a:buChar char="•"/>
            </a:pPr>
            <a:r>
              <a:rPr lang="es-ES_tradnl" b="1" dirty="0"/>
              <a:t>Grafos dirigidos</a:t>
            </a:r>
            <a:r>
              <a:rPr lang="es-ES_tradnl" dirty="0"/>
              <a:t>: Las redes metabólicas son grafos dirigidos, donde los nodos representan reacciones bioquímicas y las aristas dirigidas conectan nodos si una reacción usa el producto de otra.</a:t>
            </a:r>
          </a:p>
          <a:p>
            <a:pPr lvl="1">
              <a:buFont typeface="Arial" panose="020B0604020202020204" pitchFamily="34" charset="0"/>
              <a:buChar char="•"/>
            </a:pPr>
            <a:r>
              <a:rPr lang="es-ES_tradnl" b="1" dirty="0"/>
              <a:t>Ventaja de PageRank</a:t>
            </a:r>
            <a:r>
              <a:rPr lang="es-ES_tradnl" dirty="0"/>
              <a:t>: En este contexto, el PageRank puede revelar propiedades profundas y robustas de la red, más allá de simplemente contar las conexiones.</a:t>
            </a:r>
          </a:p>
          <a:p>
            <a:pPr marL="0" indent="0">
              <a:buNone/>
            </a:pPr>
            <a:endParaRPr lang="es-ES_tradnl" dirty="0"/>
          </a:p>
        </p:txBody>
      </p:sp>
    </p:spTree>
    <p:extLst>
      <p:ext uri="{BB962C8B-B14F-4D97-AF65-F5344CB8AC3E}">
        <p14:creationId xmlns:p14="http://schemas.microsoft.com/office/powerpoint/2010/main" val="6857757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AD57B-AEB5-9C47-BD46-607FD3F493BC}"/>
              </a:ext>
            </a:extLst>
          </p:cNvPr>
          <p:cNvSpPr>
            <a:spLocks noGrp="1"/>
          </p:cNvSpPr>
          <p:nvPr>
            <p:ph type="title"/>
          </p:nvPr>
        </p:nvSpPr>
        <p:spPr/>
        <p:txBody>
          <a:bodyPr>
            <a:normAutofit/>
          </a:bodyPr>
          <a:lstStyle/>
          <a:p>
            <a:r>
              <a:rPr lang="es-ES_tradnl"/>
              <a:t>Resultados y Discusión </a:t>
            </a:r>
            <a:endParaRPr lang="es-ES_tradnl" dirty="0"/>
          </a:p>
        </p:txBody>
      </p:sp>
      <p:pic>
        <p:nvPicPr>
          <p:cNvPr id="4" name="Picture 3">
            <a:extLst>
              <a:ext uri="{FF2B5EF4-FFF2-40B4-BE49-F238E27FC236}">
                <a16:creationId xmlns:a16="http://schemas.microsoft.com/office/drawing/2014/main" id="{8DD72CD9-5976-7744-8C0D-70BD8FD566EC}"/>
              </a:ext>
            </a:extLst>
          </p:cNvPr>
          <p:cNvPicPr>
            <a:picLocks noChangeAspect="1"/>
          </p:cNvPicPr>
          <p:nvPr/>
        </p:nvPicPr>
        <p:blipFill>
          <a:blip r:embed="rId3"/>
          <a:stretch>
            <a:fillRect/>
          </a:stretch>
        </p:blipFill>
        <p:spPr>
          <a:xfrm>
            <a:off x="1465544" y="2023864"/>
            <a:ext cx="9534092" cy="4051259"/>
          </a:xfrm>
          <a:prstGeom prst="rect">
            <a:avLst/>
          </a:prstGeom>
        </p:spPr>
      </p:pic>
    </p:spTree>
    <p:extLst>
      <p:ext uri="{BB962C8B-B14F-4D97-AF65-F5344CB8AC3E}">
        <p14:creationId xmlns:p14="http://schemas.microsoft.com/office/powerpoint/2010/main" val="32939599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9F9E9-B01F-7E46-AB38-F7F762512292}"/>
              </a:ext>
            </a:extLst>
          </p:cNvPr>
          <p:cNvSpPr>
            <a:spLocks noGrp="1"/>
          </p:cNvSpPr>
          <p:nvPr>
            <p:ph type="title"/>
          </p:nvPr>
        </p:nvSpPr>
        <p:spPr/>
        <p:txBody>
          <a:bodyPr/>
          <a:lstStyle/>
          <a:p>
            <a:r>
              <a:rPr lang="es-ES_tradnl" dirty="0"/>
              <a:t>Objetivos</a:t>
            </a:r>
          </a:p>
        </p:txBody>
      </p:sp>
      <p:sp>
        <p:nvSpPr>
          <p:cNvPr id="3" name="Content Placeholder 2">
            <a:extLst>
              <a:ext uri="{FF2B5EF4-FFF2-40B4-BE49-F238E27FC236}">
                <a16:creationId xmlns:a16="http://schemas.microsoft.com/office/drawing/2014/main" id="{C7E35F62-EAB5-6D4C-A6AD-AEA5024D489D}"/>
              </a:ext>
            </a:extLst>
          </p:cNvPr>
          <p:cNvSpPr>
            <a:spLocks noGrp="1"/>
          </p:cNvSpPr>
          <p:nvPr>
            <p:ph idx="1"/>
          </p:nvPr>
        </p:nvSpPr>
        <p:spPr/>
        <p:txBody>
          <a:bodyPr/>
          <a:lstStyle/>
          <a:p>
            <a:pPr marL="457200" indent="-457200">
              <a:buFont typeface="+mj-lt"/>
              <a:buAutoNum type="arabicPeriod"/>
            </a:pPr>
            <a:r>
              <a:rPr lang="es-ES_tradnl" dirty="0"/>
              <a:t>Estudiar y entender el Algoritmo de PageRank</a:t>
            </a:r>
          </a:p>
          <a:p>
            <a:pPr marL="457200" indent="-457200">
              <a:buFont typeface="+mj-lt"/>
              <a:buAutoNum type="arabicPeriod"/>
            </a:pPr>
            <a:endParaRPr lang="es-ES_tradnl" dirty="0"/>
          </a:p>
          <a:p>
            <a:pPr marL="457200" indent="-457200">
              <a:buFont typeface="+mj-lt"/>
              <a:buAutoNum type="arabicPeriod"/>
            </a:pPr>
            <a:r>
              <a:rPr lang="es-ES_tradnl" dirty="0"/>
              <a:t>Visualizar cómo el Algoritmo de PageRank puede ser útil en el Análisis de Redes Metabólicas y Redes de Interacción Proteína-Proteína.</a:t>
            </a:r>
          </a:p>
        </p:txBody>
      </p:sp>
    </p:spTree>
    <p:extLst>
      <p:ext uri="{BB962C8B-B14F-4D97-AF65-F5344CB8AC3E}">
        <p14:creationId xmlns:p14="http://schemas.microsoft.com/office/powerpoint/2010/main" val="15035331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67A82-95F5-9345-B456-B84DF937CC72}"/>
              </a:ext>
            </a:extLst>
          </p:cNvPr>
          <p:cNvSpPr>
            <a:spLocks noGrp="1"/>
          </p:cNvSpPr>
          <p:nvPr>
            <p:ph type="title"/>
          </p:nvPr>
        </p:nvSpPr>
        <p:spPr/>
        <p:txBody>
          <a:bodyPr>
            <a:normAutofit/>
          </a:bodyPr>
          <a:lstStyle/>
          <a:p>
            <a:r>
              <a:rPr lang="es-ES_tradnl" dirty="0"/>
              <a:t>PageRank Personalizado para Redes PPI</a:t>
            </a:r>
          </a:p>
        </p:txBody>
      </p:sp>
      <p:sp>
        <p:nvSpPr>
          <p:cNvPr id="3" name="Content Placeholder 2">
            <a:extLst>
              <a:ext uri="{FF2B5EF4-FFF2-40B4-BE49-F238E27FC236}">
                <a16:creationId xmlns:a16="http://schemas.microsoft.com/office/drawing/2014/main" id="{F8B8A285-2259-734F-8C34-C681EF9A672F}"/>
              </a:ext>
            </a:extLst>
          </p:cNvPr>
          <p:cNvSpPr>
            <a:spLocks noGrp="1"/>
          </p:cNvSpPr>
          <p:nvPr>
            <p:ph idx="1"/>
          </p:nvPr>
        </p:nvSpPr>
        <p:spPr>
          <a:xfrm>
            <a:off x="966744" y="2248256"/>
            <a:ext cx="9880796" cy="3977179"/>
          </a:xfrm>
        </p:spPr>
        <p:txBody>
          <a:bodyPr>
            <a:normAutofit fontScale="85000" lnSpcReduction="10000"/>
          </a:bodyPr>
          <a:lstStyle/>
          <a:p>
            <a:pPr marL="0" indent="0">
              <a:buNone/>
            </a:pPr>
            <a:r>
              <a:rPr lang="es-ES_tradnl" b="1" dirty="0"/>
              <a:t>1. PageRank Personalizado</a:t>
            </a:r>
          </a:p>
          <a:p>
            <a:pPr lvl="1">
              <a:buFont typeface="Arial" panose="020B0604020202020204" pitchFamily="34" charset="0"/>
              <a:buChar char="•"/>
            </a:pPr>
            <a:r>
              <a:rPr lang="es-ES_tradnl" b="1" dirty="0"/>
              <a:t>Desarrollo original</a:t>
            </a:r>
            <a:r>
              <a:rPr lang="es-ES_tradnl" dirty="0"/>
              <a:t>: Desarrollado para predecir preferencias personales en la valoración de contenido en la Web.</a:t>
            </a:r>
          </a:p>
          <a:p>
            <a:pPr lvl="1">
              <a:buFont typeface="Arial" panose="020B0604020202020204" pitchFamily="34" charset="0"/>
              <a:buChar char="•"/>
            </a:pPr>
            <a:r>
              <a:rPr lang="es-ES_tradnl" b="1" dirty="0"/>
              <a:t>Funcionamiento</a:t>
            </a:r>
            <a:r>
              <a:rPr lang="es-ES_tradnl" dirty="0"/>
              <a:t>: El caminante aleatorio tiene una probabilidad de c + c' de </a:t>
            </a:r>
            <a:r>
              <a:rPr lang="es-ES_tradnl" dirty="0" err="1"/>
              <a:t>teletransportarse</a:t>
            </a:r>
            <a:r>
              <a:rPr lang="es-ES_tradnl" dirty="0"/>
              <a:t>; c' corresponde a intereses personales y c al resto de los nodos.</a:t>
            </a:r>
          </a:p>
          <a:p>
            <a:pPr lvl="1">
              <a:buFont typeface="Arial" panose="020B0604020202020204" pitchFamily="34" charset="0"/>
              <a:buChar char="•"/>
            </a:pPr>
            <a:r>
              <a:rPr lang="es-ES_tradnl" b="1" dirty="0"/>
              <a:t>Aplicación en redes</a:t>
            </a:r>
            <a:r>
              <a:rPr lang="es-ES_tradnl" dirty="0"/>
              <a:t>: Este método puede evaluar la importancia de los nodos en relación a otros nodos relevantes conocidos.</a:t>
            </a:r>
          </a:p>
          <a:p>
            <a:pPr marL="0" indent="0">
              <a:buNone/>
            </a:pPr>
            <a:r>
              <a:rPr lang="es-ES_tradnl" b="1" dirty="0"/>
              <a:t>2. Aplicabilidad en PPI</a:t>
            </a:r>
          </a:p>
          <a:p>
            <a:pPr lvl="1">
              <a:buFont typeface="Arial" panose="020B0604020202020204" pitchFamily="34" charset="0"/>
              <a:buChar char="•"/>
            </a:pPr>
            <a:r>
              <a:rPr lang="es-ES_tradnl" b="1" dirty="0"/>
              <a:t>Robustez y Escalabilidad</a:t>
            </a:r>
            <a:r>
              <a:rPr lang="es-ES_tradnl" dirty="0"/>
              <a:t>: El cálculo de PageRank personalizado es robusto y escalable, útil para redes grandes.</a:t>
            </a:r>
          </a:p>
          <a:p>
            <a:pPr lvl="1">
              <a:buFont typeface="Arial" panose="020B0604020202020204" pitchFamily="34" charset="0"/>
              <a:buChar char="•"/>
            </a:pPr>
            <a:r>
              <a:rPr lang="es-ES_tradnl" b="1" dirty="0"/>
              <a:t>Análisis de datos de melanoma</a:t>
            </a:r>
            <a:r>
              <a:rPr lang="es-ES_tradnl" dirty="0"/>
              <a:t>: Se utilizó para analizar datos de </a:t>
            </a:r>
            <a:r>
              <a:rPr lang="es-ES_tradnl" dirty="0" err="1"/>
              <a:t>proteómica</a:t>
            </a:r>
            <a:r>
              <a:rPr lang="es-ES_tradnl" dirty="0"/>
              <a:t> en pacientes con melanoma, personalizando el PageRank a 13 proteínas detectadas con niveles elevados en plasma.</a:t>
            </a:r>
          </a:p>
          <a:p>
            <a:pPr lvl="1">
              <a:buFont typeface="Arial" panose="020B0604020202020204" pitchFamily="34" charset="0"/>
              <a:buChar char="•"/>
            </a:pPr>
            <a:r>
              <a:rPr lang="es-ES_tradnl" b="1" dirty="0"/>
              <a:t>Resultados</a:t>
            </a:r>
            <a:r>
              <a:rPr lang="es-ES_tradnl" dirty="0"/>
              <a:t>: La red PPI humana contiene 27,801 nodos y 38,806 aristas. Muchos de los nodos con mayor PageRank están claramente relacionados con el melanoma.</a:t>
            </a:r>
          </a:p>
          <a:p>
            <a:pPr lvl="1">
              <a:buFont typeface="Arial" panose="020B0604020202020204" pitchFamily="34" charset="0"/>
              <a:buChar char="•"/>
            </a:pPr>
            <a:r>
              <a:rPr lang="es-ES_tradnl" b="1" dirty="0"/>
              <a:t>Selectividad del método</a:t>
            </a:r>
            <a:r>
              <a:rPr lang="es-ES_tradnl" dirty="0"/>
              <a:t>: De 27,800 nodos, sólo 0.57% están relacionados con melanoma según la base de datos </a:t>
            </a:r>
            <a:r>
              <a:rPr lang="es-ES_tradnl" dirty="0" err="1"/>
              <a:t>UniProt</a:t>
            </a:r>
            <a:r>
              <a:rPr lang="es-ES_tradnl" dirty="0"/>
              <a:t>, lo que demuestra la selectividad y poder del PageRank personalizado.</a:t>
            </a:r>
          </a:p>
          <a:p>
            <a:pPr marL="0" indent="0">
              <a:buNone/>
            </a:pPr>
            <a:endParaRPr lang="es-ES_tradnl" dirty="0"/>
          </a:p>
        </p:txBody>
      </p:sp>
    </p:spTree>
    <p:extLst>
      <p:ext uri="{BB962C8B-B14F-4D97-AF65-F5344CB8AC3E}">
        <p14:creationId xmlns:p14="http://schemas.microsoft.com/office/powerpoint/2010/main" val="3565941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F0A7809-F52D-554A-A974-5F04FEBD848B}"/>
              </a:ext>
            </a:extLst>
          </p:cNvPr>
          <p:cNvPicPr>
            <a:picLocks noChangeAspect="1"/>
          </p:cNvPicPr>
          <p:nvPr/>
        </p:nvPicPr>
        <p:blipFill>
          <a:blip r:embed="rId3"/>
          <a:stretch>
            <a:fillRect/>
          </a:stretch>
        </p:blipFill>
        <p:spPr>
          <a:xfrm>
            <a:off x="3567521" y="541868"/>
            <a:ext cx="4509679" cy="5604932"/>
          </a:xfrm>
          <a:prstGeom prst="rect">
            <a:avLst/>
          </a:prstGeom>
        </p:spPr>
      </p:pic>
    </p:spTree>
    <p:extLst>
      <p:ext uri="{BB962C8B-B14F-4D97-AF65-F5344CB8AC3E}">
        <p14:creationId xmlns:p14="http://schemas.microsoft.com/office/powerpoint/2010/main" val="31445555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9E3E7-1EA8-684F-9D20-EBAE80A067B5}"/>
              </a:ext>
            </a:extLst>
          </p:cNvPr>
          <p:cNvSpPr>
            <a:spLocks noGrp="1"/>
          </p:cNvSpPr>
          <p:nvPr>
            <p:ph type="title"/>
          </p:nvPr>
        </p:nvSpPr>
        <p:spPr/>
        <p:txBody>
          <a:bodyPr/>
          <a:lstStyle/>
          <a:p>
            <a:r>
              <a:rPr lang="es-ES_tradnl" dirty="0"/>
              <a:t>Conclusiones</a:t>
            </a:r>
          </a:p>
        </p:txBody>
      </p:sp>
      <p:sp>
        <p:nvSpPr>
          <p:cNvPr id="3" name="Content Placeholder 2">
            <a:extLst>
              <a:ext uri="{FF2B5EF4-FFF2-40B4-BE49-F238E27FC236}">
                <a16:creationId xmlns:a16="http://schemas.microsoft.com/office/drawing/2014/main" id="{8C75EF53-97E4-CE48-BE47-1F931CCAA42A}"/>
              </a:ext>
            </a:extLst>
          </p:cNvPr>
          <p:cNvSpPr>
            <a:spLocks noGrp="1"/>
          </p:cNvSpPr>
          <p:nvPr>
            <p:ph idx="1"/>
          </p:nvPr>
        </p:nvSpPr>
        <p:spPr/>
        <p:txBody>
          <a:bodyPr/>
          <a:lstStyle/>
          <a:p>
            <a:r>
              <a:rPr lang="en-MX" sz="1800" dirty="0">
                <a:effectLst/>
                <a:latin typeface="Calibri" panose="020F0502020204030204" pitchFamily="34" charset="0"/>
                <a:ea typeface="Calibri" panose="020F0502020204030204" pitchFamily="34" charset="0"/>
                <a:cs typeface="Times New Roman" panose="02020603050405020304" pitchFamily="18" charset="0"/>
              </a:rPr>
              <a:t>La integración de la biología y la informática, utilizando algoritmos como PageRank, permite un análisis más robusto y significativo de grandes conjuntos de datos biológicos.</a:t>
            </a:r>
          </a:p>
          <a:p>
            <a:r>
              <a:rPr lang="en-MX" sz="1800" dirty="0">
                <a:effectLst/>
                <a:latin typeface="Calibri" panose="020F0502020204030204" pitchFamily="34" charset="0"/>
                <a:ea typeface="Calibri" panose="020F0502020204030204" pitchFamily="34" charset="0"/>
                <a:cs typeface="Times New Roman" panose="02020603050405020304" pitchFamily="18" charset="0"/>
              </a:rPr>
              <a:t>La robustez del PageRank es especialmente valiosa para manejar errores en los datos de interacción de proteínas.</a:t>
            </a:r>
          </a:p>
          <a:p>
            <a:r>
              <a:rPr lang="en-MX" sz="1800" dirty="0">
                <a:latin typeface="Calibri" panose="020F0502020204030204" pitchFamily="34" charset="0"/>
                <a:ea typeface="Calibri" panose="020F0502020204030204" pitchFamily="34" charset="0"/>
                <a:cs typeface="Times New Roman" panose="02020603050405020304" pitchFamily="18" charset="0"/>
              </a:rPr>
              <a:t>L</a:t>
            </a:r>
            <a:r>
              <a:rPr lang="en-MX" sz="1800" dirty="0">
                <a:effectLst/>
                <a:latin typeface="Calibri" panose="020F0502020204030204" pitchFamily="34" charset="0"/>
                <a:ea typeface="Calibri" panose="020F0502020204030204" pitchFamily="34" charset="0"/>
                <a:cs typeface="Times New Roman" panose="02020603050405020304" pitchFamily="18" charset="0"/>
              </a:rPr>
              <a:t>a personalización de PageRank mejora la capacidad de identificar nodos de interés en redes complejas, lo que puede ser útil para estudios proteómicos y la investigación de enfermedades como el cáncer.</a:t>
            </a:r>
          </a:p>
          <a:p>
            <a:endParaRPr lang="es-ES_tradnl" dirty="0"/>
          </a:p>
        </p:txBody>
      </p:sp>
    </p:spTree>
    <p:extLst>
      <p:ext uri="{BB962C8B-B14F-4D97-AF65-F5344CB8AC3E}">
        <p14:creationId xmlns:p14="http://schemas.microsoft.com/office/powerpoint/2010/main" val="33406049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9E3E7-1EA8-684F-9D20-EBAE80A067B5}"/>
              </a:ext>
            </a:extLst>
          </p:cNvPr>
          <p:cNvSpPr>
            <a:spLocks noGrp="1"/>
          </p:cNvSpPr>
          <p:nvPr>
            <p:ph type="title"/>
          </p:nvPr>
        </p:nvSpPr>
        <p:spPr/>
        <p:txBody>
          <a:bodyPr/>
          <a:lstStyle/>
          <a:p>
            <a:r>
              <a:rPr lang="es-ES_tradnl" dirty="0"/>
              <a:t>Referencias</a:t>
            </a:r>
          </a:p>
        </p:txBody>
      </p:sp>
      <p:sp>
        <p:nvSpPr>
          <p:cNvPr id="3" name="Content Placeholder 2">
            <a:extLst>
              <a:ext uri="{FF2B5EF4-FFF2-40B4-BE49-F238E27FC236}">
                <a16:creationId xmlns:a16="http://schemas.microsoft.com/office/drawing/2014/main" id="{8C75EF53-97E4-CE48-BE47-1F931CCAA42A}"/>
              </a:ext>
            </a:extLst>
          </p:cNvPr>
          <p:cNvSpPr>
            <a:spLocks noGrp="1"/>
          </p:cNvSpPr>
          <p:nvPr>
            <p:ph idx="1"/>
          </p:nvPr>
        </p:nvSpPr>
        <p:spPr/>
        <p:txBody>
          <a:bodyPr/>
          <a:lstStyle/>
          <a:p>
            <a:pPr marL="0" indent="0">
              <a:buNone/>
            </a:pPr>
            <a:r>
              <a:rPr lang="en-US" sz="1600" i="1" dirty="0">
                <a:effectLst/>
                <a:latin typeface="Helvetica" pitchFamily="2" charset="0"/>
              </a:rPr>
              <a:t>When the Web meets the cell: using personalized PageRank for analyzing protein interaction networks.</a:t>
            </a:r>
            <a:r>
              <a:rPr lang="en-US" sz="1600" i="1" dirty="0">
                <a:latin typeface="Helvetica" pitchFamily="2" charset="0"/>
              </a:rPr>
              <a:t> </a:t>
            </a:r>
            <a:r>
              <a:rPr lang="en-US" sz="1600" dirty="0">
                <a:effectLst/>
                <a:latin typeface="Helvetica" pitchFamily="2" charset="0"/>
              </a:rPr>
              <a:t>Gábor Iván and Vince Grolmusz. Bioinformatics, Volume27, Issue 3, February 2011, Pages 405-407.  (</a:t>
            </a:r>
            <a:r>
              <a:rPr lang="en-US" sz="1400" b="0" i="0" u="sng" dirty="0">
                <a:solidFill>
                  <a:srgbClr val="006FB7"/>
                </a:solidFill>
                <a:effectLst/>
                <a:latin typeface="Source Sans Pro" panose="020B0503030403020204" pitchFamily="34" charset="0"/>
                <a:hlinkClick r:id="rId2"/>
              </a:rPr>
              <a:t>https://doi.org/10.1093/bioinformatics/btq680</a:t>
            </a:r>
            <a:r>
              <a:rPr lang="en-US" sz="1600" dirty="0">
                <a:effectLst/>
                <a:latin typeface="Helvetica" pitchFamily="2" charset="0"/>
              </a:rPr>
              <a:t>)</a:t>
            </a:r>
          </a:p>
          <a:p>
            <a:endParaRPr lang="es-ES_tradnl" dirty="0"/>
          </a:p>
        </p:txBody>
      </p:sp>
    </p:spTree>
    <p:extLst>
      <p:ext uri="{BB962C8B-B14F-4D97-AF65-F5344CB8AC3E}">
        <p14:creationId xmlns:p14="http://schemas.microsoft.com/office/powerpoint/2010/main" val="3861819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FE9F5DD-ED74-DE4A-AC47-C6664B724E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295D73-EA08-0947-AA5D-FB7760ADC168}"/>
              </a:ext>
            </a:extLst>
          </p:cNvPr>
          <p:cNvSpPr>
            <a:spLocks noGrp="1"/>
          </p:cNvSpPr>
          <p:nvPr>
            <p:ph type="title"/>
          </p:nvPr>
        </p:nvSpPr>
        <p:spPr>
          <a:xfrm>
            <a:off x="6096001" y="960030"/>
            <a:ext cx="5143500" cy="1507398"/>
          </a:xfrm>
        </p:spPr>
        <p:txBody>
          <a:bodyPr anchor="ctr">
            <a:normAutofit/>
          </a:bodyPr>
          <a:lstStyle/>
          <a:p>
            <a:r>
              <a:rPr lang="en-MX" dirty="0"/>
              <a:t>¿Qué es PageRank?</a:t>
            </a:r>
          </a:p>
        </p:txBody>
      </p:sp>
      <p:sp>
        <p:nvSpPr>
          <p:cNvPr id="11" name="Freeform: Shape 5">
            <a:extLst>
              <a:ext uri="{FF2B5EF4-FFF2-40B4-BE49-F238E27FC236}">
                <a16:creationId xmlns:a16="http://schemas.microsoft.com/office/drawing/2014/main" id="{9D1B28EA-772C-794A-A59F-8E7E5CF9D1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594" y="841778"/>
            <a:ext cx="3876811" cy="5127565"/>
          </a:xfrm>
          <a:custGeom>
            <a:avLst/>
            <a:gdLst>
              <a:gd name="connsiteX0" fmla="*/ 1941583 w 3876811"/>
              <a:gd name="connsiteY0" fmla="*/ 0 h 5127565"/>
              <a:gd name="connsiteX1" fmla="*/ 2111641 w 3876811"/>
              <a:gd name="connsiteY1" fmla="*/ 149098 h 5127565"/>
              <a:gd name="connsiteX2" fmla="*/ 3370494 w 3876811"/>
              <a:gd name="connsiteY2" fmla="*/ 774450 h 5127565"/>
              <a:gd name="connsiteX3" fmla="*/ 3876811 w 3876811"/>
              <a:gd name="connsiteY3" fmla="*/ 1854685 h 5127565"/>
              <a:gd name="connsiteX4" fmla="*/ 3876810 w 3876811"/>
              <a:gd name="connsiteY4" fmla="*/ 2507216 h 5127565"/>
              <a:gd name="connsiteX5" fmla="*/ 3872563 w 3876811"/>
              <a:gd name="connsiteY5" fmla="*/ 5127565 h 5127565"/>
              <a:gd name="connsiteX6" fmla="*/ 4248 w 3876811"/>
              <a:gd name="connsiteY6" fmla="*/ 5127565 h 5127565"/>
              <a:gd name="connsiteX7" fmla="*/ 0 w 3876811"/>
              <a:gd name="connsiteY7" fmla="*/ 2507216 h 5127565"/>
              <a:gd name="connsiteX8" fmla="*/ 1 w 3876811"/>
              <a:gd name="connsiteY8" fmla="*/ 1854685 h 5127565"/>
              <a:gd name="connsiteX9" fmla="*/ 506320 w 3876811"/>
              <a:gd name="connsiteY9" fmla="*/ 774450 h 5127565"/>
              <a:gd name="connsiteX10" fmla="*/ 1765173 w 3876811"/>
              <a:gd name="connsiteY10" fmla="*/ 149098 h 512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6811" h="5127565">
                <a:moveTo>
                  <a:pt x="1941583" y="0"/>
                </a:moveTo>
                <a:lnTo>
                  <a:pt x="2111641" y="149098"/>
                </a:lnTo>
                <a:cubicBezTo>
                  <a:pt x="2533316" y="474958"/>
                  <a:pt x="3008486" y="564716"/>
                  <a:pt x="3370494" y="774450"/>
                </a:cubicBezTo>
                <a:cubicBezTo>
                  <a:pt x="3718589" y="1017851"/>
                  <a:pt x="3876811" y="1296993"/>
                  <a:pt x="3876811" y="1854685"/>
                </a:cubicBezTo>
                <a:cubicBezTo>
                  <a:pt x="3876811" y="2072195"/>
                  <a:pt x="3876810" y="2289706"/>
                  <a:pt x="3876810" y="2507216"/>
                </a:cubicBezTo>
                <a:lnTo>
                  <a:pt x="3872563" y="5127565"/>
                </a:lnTo>
                <a:lnTo>
                  <a:pt x="4248" y="5127565"/>
                </a:lnTo>
                <a:lnTo>
                  <a:pt x="0" y="2507216"/>
                </a:lnTo>
                <a:cubicBezTo>
                  <a:pt x="0" y="2289706"/>
                  <a:pt x="1" y="2072195"/>
                  <a:pt x="1" y="1854685"/>
                </a:cubicBezTo>
                <a:cubicBezTo>
                  <a:pt x="1" y="1296993"/>
                  <a:pt x="158225" y="1017851"/>
                  <a:pt x="506320" y="774450"/>
                </a:cubicBezTo>
                <a:cubicBezTo>
                  <a:pt x="868329" y="564716"/>
                  <a:pt x="1343500" y="474958"/>
                  <a:pt x="1765173" y="149098"/>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BE9E86F5-3804-4993-9353-B93A62BA60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0828" y="761848"/>
            <a:ext cx="4014345" cy="5291886"/>
          </a:xfrm>
          <a:custGeom>
            <a:avLst/>
            <a:gdLst>
              <a:gd name="connsiteX0" fmla="*/ 2010463 w 4014345"/>
              <a:gd name="connsiteY0" fmla="*/ 0 h 5302828"/>
              <a:gd name="connsiteX1" fmla="*/ 2186554 w 4014345"/>
              <a:gd name="connsiteY1" fmla="*/ 153908 h 5302828"/>
              <a:gd name="connsiteX2" fmla="*/ 3490066 w 4014345"/>
              <a:gd name="connsiteY2" fmla="*/ 799434 h 5302828"/>
              <a:gd name="connsiteX3" fmla="*/ 4014345 w 4014345"/>
              <a:gd name="connsiteY3" fmla="*/ 1914517 h 5302828"/>
              <a:gd name="connsiteX4" fmla="*/ 4014344 w 4014345"/>
              <a:gd name="connsiteY4" fmla="*/ 2588099 h 5302828"/>
              <a:gd name="connsiteX5" fmla="*/ 4009930 w 4014345"/>
              <a:gd name="connsiteY5" fmla="*/ 5302828 h 5302828"/>
              <a:gd name="connsiteX6" fmla="*/ 4415 w 4014345"/>
              <a:gd name="connsiteY6" fmla="*/ 5302828 h 5302828"/>
              <a:gd name="connsiteX7" fmla="*/ 0 w 4014345"/>
              <a:gd name="connsiteY7" fmla="*/ 2588099 h 5302828"/>
              <a:gd name="connsiteX8" fmla="*/ 1 w 4014345"/>
              <a:gd name="connsiteY8" fmla="*/ 1914517 h 5302828"/>
              <a:gd name="connsiteX9" fmla="*/ 524282 w 4014345"/>
              <a:gd name="connsiteY9" fmla="*/ 799434 h 5302828"/>
              <a:gd name="connsiteX10" fmla="*/ 1827794 w 4014345"/>
              <a:gd name="connsiteY10" fmla="*/ 153908 h 5302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014345" h="5302828">
                <a:moveTo>
                  <a:pt x="2010463" y="0"/>
                </a:moveTo>
                <a:lnTo>
                  <a:pt x="2186554" y="153908"/>
                </a:lnTo>
                <a:cubicBezTo>
                  <a:pt x="2623188" y="490280"/>
                  <a:pt x="3115215" y="582934"/>
                  <a:pt x="3490066" y="799434"/>
                </a:cubicBezTo>
                <a:cubicBezTo>
                  <a:pt x="3850510" y="1050687"/>
                  <a:pt x="4014345" y="1338834"/>
                  <a:pt x="4014345" y="1914517"/>
                </a:cubicBezTo>
                <a:cubicBezTo>
                  <a:pt x="4014345" y="2139044"/>
                  <a:pt x="4014344" y="2363572"/>
                  <a:pt x="4014344" y="2588099"/>
                </a:cubicBezTo>
                <a:lnTo>
                  <a:pt x="4009930" y="5302828"/>
                </a:lnTo>
                <a:lnTo>
                  <a:pt x="4415" y="5302828"/>
                </a:lnTo>
                <a:lnTo>
                  <a:pt x="0" y="2588099"/>
                </a:lnTo>
                <a:cubicBezTo>
                  <a:pt x="0" y="2363572"/>
                  <a:pt x="1" y="2139044"/>
                  <a:pt x="1" y="1914517"/>
                </a:cubicBezTo>
                <a:cubicBezTo>
                  <a:pt x="1" y="1338834"/>
                  <a:pt x="163838" y="1050687"/>
                  <a:pt x="524282" y="799434"/>
                </a:cubicBezTo>
                <a:cubicBezTo>
                  <a:pt x="899134" y="582934"/>
                  <a:pt x="1391162" y="490280"/>
                  <a:pt x="1827794" y="153908"/>
                </a:cubicBezTo>
                <a:close/>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2793D891-0146-4243-980D-72D5BDC9F32B}"/>
              </a:ext>
            </a:extLst>
          </p:cNvPr>
          <p:cNvPicPr>
            <a:picLocks noChangeAspect="1"/>
          </p:cNvPicPr>
          <p:nvPr/>
        </p:nvPicPr>
        <p:blipFill>
          <a:blip r:embed="rId3"/>
          <a:stretch>
            <a:fillRect/>
          </a:stretch>
        </p:blipFill>
        <p:spPr>
          <a:xfrm>
            <a:off x="1439332" y="2801558"/>
            <a:ext cx="3217333" cy="2115396"/>
          </a:xfrm>
          <a:prstGeom prst="rect">
            <a:avLst/>
          </a:prstGeom>
        </p:spPr>
      </p:pic>
      <p:sp>
        <p:nvSpPr>
          <p:cNvPr id="3" name="Content Placeholder 2">
            <a:extLst>
              <a:ext uri="{FF2B5EF4-FFF2-40B4-BE49-F238E27FC236}">
                <a16:creationId xmlns:a16="http://schemas.microsoft.com/office/drawing/2014/main" id="{38733A9D-5C9C-AB4B-84EF-FCC46DEC32C8}"/>
              </a:ext>
            </a:extLst>
          </p:cNvPr>
          <p:cNvSpPr>
            <a:spLocks noGrp="1"/>
          </p:cNvSpPr>
          <p:nvPr>
            <p:ph idx="1"/>
          </p:nvPr>
        </p:nvSpPr>
        <p:spPr>
          <a:xfrm>
            <a:off x="6096001" y="2844800"/>
            <a:ext cx="5143500" cy="3053170"/>
          </a:xfrm>
        </p:spPr>
        <p:txBody>
          <a:bodyPr anchor="b">
            <a:normAutofit/>
          </a:bodyPr>
          <a:lstStyle/>
          <a:p>
            <a:r>
              <a:rPr lang="en-MX" dirty="0"/>
              <a:t>PageRank es un algoritmo desarrollado por los creadores de Google (Larry Page y Sergey Brin) para clasificar web en los resultados de búsqueda. Este algoritmo asigna una puntuación de “importancia” a cada página web basada en la estructura de enlaces del World Wide Web.  </a:t>
            </a:r>
            <a:br>
              <a:rPr lang="en-MX" dirty="0"/>
            </a:br>
            <a:endParaRPr lang="en-MX" b="1" dirty="0"/>
          </a:p>
        </p:txBody>
      </p:sp>
    </p:spTree>
    <p:extLst>
      <p:ext uri="{BB962C8B-B14F-4D97-AF65-F5344CB8AC3E}">
        <p14:creationId xmlns:p14="http://schemas.microsoft.com/office/powerpoint/2010/main" val="31499791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A197-00B8-9E41-B082-234F1FE8FAAA}"/>
              </a:ext>
            </a:extLst>
          </p:cNvPr>
          <p:cNvSpPr>
            <a:spLocks noGrp="1"/>
          </p:cNvSpPr>
          <p:nvPr>
            <p:ph type="title"/>
          </p:nvPr>
        </p:nvSpPr>
        <p:spPr/>
        <p:txBody>
          <a:bodyPr>
            <a:normAutofit/>
          </a:bodyPr>
          <a:lstStyle/>
          <a:p>
            <a:r>
              <a:rPr lang="en-MX" dirty="0"/>
              <a:t>Fundamentos de PageRank</a:t>
            </a:r>
          </a:p>
        </p:txBody>
      </p:sp>
      <p:sp>
        <p:nvSpPr>
          <p:cNvPr id="3" name="Content Placeholder 2">
            <a:extLst>
              <a:ext uri="{FF2B5EF4-FFF2-40B4-BE49-F238E27FC236}">
                <a16:creationId xmlns:a16="http://schemas.microsoft.com/office/drawing/2014/main" id="{CAF00A5E-5D30-9549-A447-6195ADE66AE4}"/>
              </a:ext>
            </a:extLst>
          </p:cNvPr>
          <p:cNvSpPr>
            <a:spLocks noGrp="1"/>
          </p:cNvSpPr>
          <p:nvPr>
            <p:ph idx="1"/>
          </p:nvPr>
        </p:nvSpPr>
        <p:spPr/>
        <p:txBody>
          <a:bodyPr>
            <a:normAutofit lnSpcReduction="10000"/>
          </a:bodyPr>
          <a:lstStyle/>
          <a:p>
            <a:pPr marL="0" indent="0">
              <a:buNone/>
            </a:pPr>
            <a:r>
              <a:rPr lang="en-MX" b="1" dirty="0"/>
              <a:t>1. Gráfica de Enlaces</a:t>
            </a:r>
          </a:p>
          <a:p>
            <a:pPr marL="0" indent="0" algn="just">
              <a:buNone/>
            </a:pPr>
            <a:r>
              <a:rPr lang="en-MX" dirty="0"/>
              <a:t>Si imaginamos la red como un enorme grafo donde cada página es un nodo y cada enlace entre páginas es un borde dirigido.  Si la página A tiene un enlace hacia la página B, hay una conexión dirigida de A a B. </a:t>
            </a:r>
          </a:p>
          <a:p>
            <a:pPr marL="0" indent="0" algn="just">
              <a:buNone/>
            </a:pPr>
            <a:endParaRPr lang="en-MX" dirty="0"/>
          </a:p>
          <a:p>
            <a:pPr marL="0" indent="0" algn="just">
              <a:buNone/>
            </a:pPr>
            <a:r>
              <a:rPr lang="en-MX" b="1" dirty="0"/>
              <a:t>2. Importancia de los Enlaces</a:t>
            </a:r>
          </a:p>
          <a:p>
            <a:pPr marL="0" indent="0" algn="just">
              <a:buNone/>
            </a:pPr>
            <a:r>
              <a:rPr lang="en-MX" dirty="0"/>
              <a:t>PageRank se basa en la idea de que una página es importante si muchas otras páginas importantes la enlazan.  No todos los enlaces tienen el mismo valor; un enlace desde una página con un alto PageRank cuenta más que un enlace desde una página con un bajo PageRank.</a:t>
            </a:r>
          </a:p>
        </p:txBody>
      </p:sp>
    </p:spTree>
    <p:extLst>
      <p:ext uri="{BB962C8B-B14F-4D97-AF65-F5344CB8AC3E}">
        <p14:creationId xmlns:p14="http://schemas.microsoft.com/office/powerpoint/2010/main" val="432539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A197-00B8-9E41-B082-234F1FE8FAAA}"/>
              </a:ext>
            </a:extLst>
          </p:cNvPr>
          <p:cNvSpPr>
            <a:spLocks noGrp="1"/>
          </p:cNvSpPr>
          <p:nvPr>
            <p:ph type="title"/>
          </p:nvPr>
        </p:nvSpPr>
        <p:spPr/>
        <p:txBody>
          <a:bodyPr>
            <a:normAutofit/>
          </a:bodyPr>
          <a:lstStyle/>
          <a:p>
            <a:r>
              <a:rPr lang="en-MX" dirty="0"/>
              <a:t>Fundamentos de PageRank</a:t>
            </a:r>
          </a:p>
        </p:txBody>
      </p:sp>
      <p:sp>
        <p:nvSpPr>
          <p:cNvPr id="3" name="Content Placeholder 2">
            <a:extLst>
              <a:ext uri="{FF2B5EF4-FFF2-40B4-BE49-F238E27FC236}">
                <a16:creationId xmlns:a16="http://schemas.microsoft.com/office/drawing/2014/main" id="{CAF00A5E-5D30-9549-A447-6195ADE66AE4}"/>
              </a:ext>
            </a:extLst>
          </p:cNvPr>
          <p:cNvSpPr>
            <a:spLocks noGrp="1"/>
          </p:cNvSpPr>
          <p:nvPr>
            <p:ph idx="1"/>
          </p:nvPr>
        </p:nvSpPr>
        <p:spPr/>
        <p:txBody>
          <a:bodyPr>
            <a:normAutofit/>
          </a:bodyPr>
          <a:lstStyle/>
          <a:p>
            <a:pPr marL="0" indent="0">
              <a:buNone/>
            </a:pPr>
            <a:r>
              <a:rPr lang="en-MX" b="1" dirty="0"/>
              <a:t>3. Modelo de Caminata Aleatoria</a:t>
            </a:r>
          </a:p>
          <a:p>
            <a:pPr marL="0" indent="0" algn="just">
              <a:buNone/>
            </a:pPr>
            <a:r>
              <a:rPr lang="es-ES_tradnl" dirty="0"/>
              <a:t>El algoritmo puede imaginarse como un "caminante" que navega por la web, siguiendo enlaces al azar. Este caminante sigue un enlace en una página con cierta probabilidad (por ejemplo, el 85% del tiempo) y, con una probabilidad restante (por ejemplo, el 15% del tiempo), "</a:t>
            </a:r>
            <a:r>
              <a:rPr lang="es-ES_tradnl" dirty="0" err="1"/>
              <a:t>teletransporta</a:t>
            </a:r>
            <a:r>
              <a:rPr lang="es-ES_tradnl" dirty="0"/>
              <a:t>" a una página seleccionada aleatoriamente.</a:t>
            </a:r>
          </a:p>
          <a:p>
            <a:pPr marL="0" indent="0" algn="just">
              <a:buNone/>
            </a:pPr>
            <a:endParaRPr lang="es-ES_tradnl" dirty="0"/>
          </a:p>
          <a:p>
            <a:pPr marL="0" indent="0" algn="just">
              <a:buNone/>
            </a:pPr>
            <a:r>
              <a:rPr lang="es-ES_tradnl" dirty="0"/>
              <a:t>La probabilidad de que el caminante esté en una página determinada en un momento dado se convierte en el PageRank de esa página.</a:t>
            </a:r>
          </a:p>
        </p:txBody>
      </p:sp>
    </p:spTree>
    <p:extLst>
      <p:ext uri="{BB962C8B-B14F-4D97-AF65-F5344CB8AC3E}">
        <p14:creationId xmlns:p14="http://schemas.microsoft.com/office/powerpoint/2010/main" val="27828597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13898-84BA-544D-AB8C-7E3853CF7057}"/>
              </a:ext>
            </a:extLst>
          </p:cNvPr>
          <p:cNvSpPr>
            <a:spLocks noGrp="1"/>
          </p:cNvSpPr>
          <p:nvPr>
            <p:ph type="title"/>
          </p:nvPr>
        </p:nvSpPr>
        <p:spPr>
          <a:xfrm>
            <a:off x="966744" y="625189"/>
            <a:ext cx="9076329" cy="668797"/>
          </a:xfrm>
        </p:spPr>
        <p:txBody>
          <a:bodyPr>
            <a:normAutofit fontScale="90000"/>
          </a:bodyPr>
          <a:lstStyle/>
          <a:p>
            <a:r>
              <a:rPr lang="en-MX" dirty="0"/>
              <a:t>Cálculo del PageRank</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C88E6C4D-5FB3-C249-AAA5-770FE836E257}"/>
                  </a:ext>
                </a:extLst>
              </p:cNvPr>
              <p:cNvSpPr>
                <a:spLocks noGrp="1"/>
              </p:cNvSpPr>
              <p:nvPr>
                <p:ph idx="1"/>
              </p:nvPr>
            </p:nvSpPr>
            <p:spPr>
              <a:xfrm>
                <a:off x="966743" y="1434065"/>
                <a:ext cx="10269104" cy="4503272"/>
              </a:xfrm>
            </p:spPr>
            <p:txBody>
              <a:bodyPr>
                <a:normAutofit fontScale="92500" lnSpcReduction="20000"/>
              </a:bodyPr>
              <a:lstStyle/>
              <a:p>
                <a:r>
                  <a:rPr lang="en-MX" dirty="0"/>
                  <a:t>Inicialmente, todas las páginas pueden tener el mismo PageRank. </a:t>
                </a:r>
              </a:p>
              <a:p>
                <a:r>
                  <a:rPr lang="en-MX" dirty="0"/>
                  <a:t>La fórmula para actualizar el PageRank de una página P es: </a:t>
                </a:r>
              </a:p>
              <a:p>
                <a:pPr lvl="1"/>
                <a14:m>
                  <m:oMathPara xmlns:m="http://schemas.openxmlformats.org/officeDocument/2006/math">
                    <m:oMathParaPr>
                      <m:jc m:val="centerGroup"/>
                    </m:oMathParaPr>
                    <m:oMath xmlns:m="http://schemas.openxmlformats.org/officeDocument/2006/math">
                      <m:r>
                        <a:rPr lang="es-ES" b="0" i="1" smtClean="0">
                          <a:latin typeface="Cambria Math" panose="02040503050406030204" pitchFamily="18" charset="0"/>
                        </a:rPr>
                        <m:t>𝑃𝑅</m:t>
                      </m:r>
                      <m:d>
                        <m:dPr>
                          <m:ctrlPr>
                            <a:rPr lang="es-ES" b="0" i="1" smtClean="0">
                              <a:latin typeface="Cambria Math" panose="02040503050406030204" pitchFamily="18" charset="0"/>
                            </a:rPr>
                          </m:ctrlPr>
                        </m:dPr>
                        <m:e>
                          <m:r>
                            <a:rPr lang="es-ES" b="0" i="1" smtClean="0">
                              <a:latin typeface="Cambria Math" panose="02040503050406030204" pitchFamily="18" charset="0"/>
                            </a:rPr>
                            <m:t>𝑃</m:t>
                          </m:r>
                        </m:e>
                      </m:d>
                      <m:r>
                        <a:rPr lang="es-ES" b="0" i="1" smtClean="0">
                          <a:latin typeface="Cambria Math" panose="02040503050406030204" pitchFamily="18" charset="0"/>
                        </a:rPr>
                        <m:t>=</m:t>
                      </m:r>
                      <m:f>
                        <m:fPr>
                          <m:ctrlPr>
                            <a:rPr lang="es-ES" b="0" i="1" smtClean="0">
                              <a:latin typeface="Cambria Math" panose="02040503050406030204" pitchFamily="18" charset="0"/>
                            </a:rPr>
                          </m:ctrlPr>
                        </m:fPr>
                        <m:num>
                          <m:r>
                            <a:rPr lang="es-ES" b="0" i="1" smtClean="0">
                              <a:latin typeface="Cambria Math" panose="02040503050406030204" pitchFamily="18" charset="0"/>
                            </a:rPr>
                            <m:t>1−</m:t>
                          </m:r>
                          <m:r>
                            <a:rPr lang="es-ES" b="0" i="1" smtClean="0">
                              <a:latin typeface="Cambria Math" panose="02040503050406030204" pitchFamily="18" charset="0"/>
                            </a:rPr>
                            <m:t>𝑑</m:t>
                          </m:r>
                        </m:num>
                        <m:den>
                          <m:r>
                            <a:rPr lang="es-ES" b="0" i="1" smtClean="0">
                              <a:latin typeface="Cambria Math" panose="02040503050406030204" pitchFamily="18" charset="0"/>
                            </a:rPr>
                            <m:t>𝑁</m:t>
                          </m:r>
                        </m:den>
                      </m:f>
                      <m:r>
                        <a:rPr lang="es-ES" b="0" i="1" smtClean="0">
                          <a:latin typeface="Cambria Math" panose="02040503050406030204" pitchFamily="18" charset="0"/>
                        </a:rPr>
                        <m:t>+</m:t>
                      </m:r>
                      <m:r>
                        <a:rPr lang="es-ES" b="0" i="1" smtClean="0">
                          <a:latin typeface="Cambria Math" panose="02040503050406030204" pitchFamily="18" charset="0"/>
                        </a:rPr>
                        <m:t>𝑑</m:t>
                      </m:r>
                      <m:nary>
                        <m:naryPr>
                          <m:chr m:val="∑"/>
                          <m:ctrlPr>
                            <a:rPr lang="es-ES" b="0" i="1" smtClean="0">
                              <a:latin typeface="Cambria Math" panose="02040503050406030204" pitchFamily="18" charset="0"/>
                            </a:rPr>
                          </m:ctrlPr>
                        </m:naryPr>
                        <m:sub>
                          <m:r>
                            <m:rPr>
                              <m:brk m:alnAt="23"/>
                            </m:rPr>
                            <a:rPr lang="es-ES" b="0" i="1" smtClean="0">
                              <a:latin typeface="Cambria Math" panose="02040503050406030204" pitchFamily="18" charset="0"/>
                            </a:rPr>
                            <m:t>𝑖</m:t>
                          </m:r>
                          <m:r>
                            <a:rPr lang="es-ES" b="0" i="1" smtClean="0">
                              <a:latin typeface="Cambria Math" panose="02040503050406030204" pitchFamily="18" charset="0"/>
                            </a:rPr>
                            <m:t>=1</m:t>
                          </m:r>
                        </m:sub>
                        <m:sup>
                          <m:r>
                            <a:rPr lang="es-ES" b="0" i="1" smtClean="0">
                              <a:latin typeface="Cambria Math" panose="02040503050406030204" pitchFamily="18" charset="0"/>
                            </a:rPr>
                            <m:t>𝑘</m:t>
                          </m:r>
                        </m:sup>
                        <m:e>
                          <m:f>
                            <m:fPr>
                              <m:ctrlPr>
                                <a:rPr lang="es-ES" b="0" i="1" smtClean="0">
                                  <a:latin typeface="Cambria Math" panose="02040503050406030204" pitchFamily="18" charset="0"/>
                                </a:rPr>
                              </m:ctrlPr>
                            </m:fPr>
                            <m:num>
                              <m:r>
                                <a:rPr lang="es-ES" i="1">
                                  <a:latin typeface="Cambria Math" panose="02040503050406030204" pitchFamily="18" charset="0"/>
                                </a:rPr>
                                <m:t>𝑃𝑅</m:t>
                              </m:r>
                              <m:r>
                                <a:rPr lang="es-ES" i="1">
                                  <a:latin typeface="Cambria Math" panose="02040503050406030204" pitchFamily="18" charset="0"/>
                                </a:rPr>
                                <m:t>(</m:t>
                              </m:r>
                              <m:sSub>
                                <m:sSubPr>
                                  <m:ctrlPr>
                                    <a:rPr lang="es-ES" i="1">
                                      <a:latin typeface="Cambria Math" panose="02040503050406030204" pitchFamily="18" charset="0"/>
                                    </a:rPr>
                                  </m:ctrlPr>
                                </m:sSubPr>
                                <m:e>
                                  <m:r>
                                    <a:rPr lang="es-ES" i="1">
                                      <a:latin typeface="Cambria Math" panose="02040503050406030204" pitchFamily="18" charset="0"/>
                                    </a:rPr>
                                    <m:t>𝑃</m:t>
                                  </m:r>
                                </m:e>
                                <m:sub>
                                  <m:r>
                                    <a:rPr lang="es-ES" i="1">
                                      <a:latin typeface="Cambria Math" panose="02040503050406030204" pitchFamily="18" charset="0"/>
                                    </a:rPr>
                                    <m:t>𝑖</m:t>
                                  </m:r>
                                </m:sub>
                              </m:sSub>
                              <m:r>
                                <a:rPr lang="es-ES" b="0" i="1" smtClean="0">
                                  <a:latin typeface="Cambria Math" panose="02040503050406030204" pitchFamily="18" charset="0"/>
                                </a:rPr>
                                <m:t>)</m:t>
                              </m:r>
                            </m:num>
                            <m:den>
                              <m:r>
                                <a:rPr lang="es-ES" b="0" i="1" smtClean="0">
                                  <a:latin typeface="Cambria Math" panose="02040503050406030204" pitchFamily="18" charset="0"/>
                                </a:rPr>
                                <m:t>𝐿</m:t>
                              </m:r>
                              <m:r>
                                <a:rPr lang="es-ES" i="1">
                                  <a:latin typeface="Cambria Math" panose="02040503050406030204" pitchFamily="18" charset="0"/>
                                </a:rPr>
                                <m:t>(</m:t>
                              </m:r>
                              <m:sSub>
                                <m:sSubPr>
                                  <m:ctrlPr>
                                    <a:rPr lang="es-ES" i="1">
                                      <a:latin typeface="Cambria Math" panose="02040503050406030204" pitchFamily="18" charset="0"/>
                                    </a:rPr>
                                  </m:ctrlPr>
                                </m:sSubPr>
                                <m:e>
                                  <m:r>
                                    <a:rPr lang="es-ES" i="1">
                                      <a:latin typeface="Cambria Math" panose="02040503050406030204" pitchFamily="18" charset="0"/>
                                    </a:rPr>
                                    <m:t>𝑃</m:t>
                                  </m:r>
                                </m:e>
                                <m:sub>
                                  <m:r>
                                    <a:rPr lang="es-ES" i="1">
                                      <a:latin typeface="Cambria Math" panose="02040503050406030204" pitchFamily="18" charset="0"/>
                                    </a:rPr>
                                    <m:t>𝑖</m:t>
                                  </m:r>
                                </m:sub>
                              </m:sSub>
                              <m:r>
                                <a:rPr lang="es-ES" b="0" i="1" smtClean="0">
                                  <a:latin typeface="Cambria Math" panose="02040503050406030204" pitchFamily="18" charset="0"/>
                                </a:rPr>
                                <m:t>)</m:t>
                              </m:r>
                            </m:den>
                          </m:f>
                        </m:e>
                      </m:nary>
                    </m:oMath>
                  </m:oMathPara>
                </a14:m>
                <a:endParaRPr lang="en-MX" dirty="0"/>
              </a:p>
              <a:p>
                <a:pPr lvl="1"/>
                <a:r>
                  <a:rPr lang="en-US" dirty="0"/>
                  <a:t>D</a:t>
                </a:r>
                <a:r>
                  <a:rPr lang="en-MX" dirty="0"/>
                  <a:t>onde</a:t>
                </a:r>
              </a:p>
              <a:p>
                <a:pPr marL="560070" lvl="1" indent="-285750">
                  <a:buFont typeface="Arial" panose="020B0604020202020204" pitchFamily="34" charset="0"/>
                  <a:buChar char="•"/>
                </a:pPr>
                <a:r>
                  <a:rPr lang="en-MX" dirty="0"/>
                  <a:t>PR(P) es el PageRank de la página P.</a:t>
                </a:r>
              </a:p>
              <a:p>
                <a:pPr marL="560070" lvl="1" indent="-285750">
                  <a:buFont typeface="Arial" panose="020B0604020202020204" pitchFamily="34" charset="0"/>
                  <a:buChar char="•"/>
                </a:pPr>
                <a:r>
                  <a:rPr lang="en-MX" dirty="0"/>
                  <a:t>d es el factor de amortiguación (por lo general, 0.85)</a:t>
                </a:r>
              </a:p>
              <a:p>
                <a:pPr marL="560070" lvl="1" indent="-285750">
                  <a:buFont typeface="Arial" panose="020B0604020202020204" pitchFamily="34" charset="0"/>
                  <a:buChar char="•"/>
                </a:pPr>
                <a:r>
                  <a:rPr lang="en-MX" dirty="0"/>
                  <a:t>N es el número total de páginas en la web</a:t>
                </a:r>
              </a:p>
              <a:p>
                <a:pPr marL="560070" lvl="1" indent="-285750">
                  <a:buFont typeface="Arial" panose="020B0604020202020204" pitchFamily="34" charset="0"/>
                  <a:buChar char="•"/>
                </a:pPr>
                <a:r>
                  <a:rPr lang="en-MX" dirty="0"/>
                  <a:t>Pi son las páginas que enlazan a P.</a:t>
                </a:r>
              </a:p>
              <a:p>
                <a:pPr marL="560070" lvl="1" indent="-285750">
                  <a:buFont typeface="Arial" panose="020B0604020202020204" pitchFamily="34" charset="0"/>
                  <a:buChar char="•"/>
                </a:pPr>
                <a:r>
                  <a:rPr lang="en-MX" dirty="0"/>
                  <a:t>L(Pi) es el número de enlaces salientes de la página Pi.</a:t>
                </a:r>
              </a:p>
              <a:p>
                <a:pPr marL="0" indent="0">
                  <a:buNone/>
                </a:pPr>
                <a:r>
                  <a:rPr lang="en-MX" b="1" dirty="0"/>
                  <a:t>Iteracciones</a:t>
                </a:r>
              </a:p>
              <a:p>
                <a:pPr marL="0" indent="0">
                  <a:buNone/>
                </a:pPr>
                <a:r>
                  <a:rPr lang="en-MX" dirty="0"/>
                  <a:t>La fórmula se aplica repetidamente para cada página hasta que los valores de PageRank convergen, es decir, cambian muy poco entre iteraciones sucesivas.</a:t>
                </a:r>
              </a:p>
            </p:txBody>
          </p:sp>
        </mc:Choice>
        <mc:Fallback>
          <p:sp>
            <p:nvSpPr>
              <p:cNvPr id="3" name="Content Placeholder 2">
                <a:extLst>
                  <a:ext uri="{FF2B5EF4-FFF2-40B4-BE49-F238E27FC236}">
                    <a16:creationId xmlns:a16="http://schemas.microsoft.com/office/drawing/2014/main" id="{C88E6C4D-5FB3-C249-AAA5-770FE836E257}"/>
                  </a:ext>
                </a:extLst>
              </p:cNvPr>
              <p:cNvSpPr>
                <a:spLocks noGrp="1" noRot="1" noChangeAspect="1" noMove="1" noResize="1" noEditPoints="1" noAdjustHandles="1" noChangeArrowheads="1" noChangeShapeType="1" noTextEdit="1"/>
              </p:cNvSpPr>
              <p:nvPr>
                <p:ph idx="1"/>
              </p:nvPr>
            </p:nvSpPr>
            <p:spPr>
              <a:xfrm>
                <a:off x="966743" y="1434065"/>
                <a:ext cx="10269104" cy="4503272"/>
              </a:xfrm>
              <a:blipFill>
                <a:blip r:embed="rId2"/>
                <a:stretch>
                  <a:fillRect l="-1112" t="-3652"/>
                </a:stretch>
              </a:blipFill>
            </p:spPr>
            <p:txBody>
              <a:bodyPr/>
              <a:lstStyle/>
              <a:p>
                <a:r>
                  <a:rPr lang="en-MX">
                    <a:noFill/>
                  </a:rPr>
                  <a:t> </a:t>
                </a:r>
              </a:p>
            </p:txBody>
          </p:sp>
        </mc:Fallback>
      </mc:AlternateContent>
    </p:spTree>
    <p:extLst>
      <p:ext uri="{BB962C8B-B14F-4D97-AF65-F5344CB8AC3E}">
        <p14:creationId xmlns:p14="http://schemas.microsoft.com/office/powerpoint/2010/main" val="23980278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A6A569-FB8B-974B-8F1E-EC8B7E63C848}"/>
              </a:ext>
            </a:extLst>
          </p:cNvPr>
          <p:cNvSpPr>
            <a:spLocks noGrp="1"/>
          </p:cNvSpPr>
          <p:nvPr>
            <p:ph type="title"/>
          </p:nvPr>
        </p:nvSpPr>
        <p:spPr/>
        <p:txBody>
          <a:bodyPr/>
          <a:lstStyle/>
          <a:p>
            <a:r>
              <a:rPr lang="en-MX" dirty="0"/>
              <a:t>Propiedades del PageRank</a:t>
            </a:r>
          </a:p>
        </p:txBody>
      </p:sp>
      <p:sp>
        <p:nvSpPr>
          <p:cNvPr id="3" name="Content Placeholder 2">
            <a:extLst>
              <a:ext uri="{FF2B5EF4-FFF2-40B4-BE49-F238E27FC236}">
                <a16:creationId xmlns:a16="http://schemas.microsoft.com/office/drawing/2014/main" id="{60257748-98B6-554E-8C9F-D96675DCAA40}"/>
              </a:ext>
            </a:extLst>
          </p:cNvPr>
          <p:cNvSpPr>
            <a:spLocks noGrp="1"/>
          </p:cNvSpPr>
          <p:nvPr>
            <p:ph idx="1"/>
          </p:nvPr>
        </p:nvSpPr>
        <p:spPr/>
        <p:txBody>
          <a:bodyPr>
            <a:normAutofit lnSpcReduction="10000"/>
          </a:bodyPr>
          <a:lstStyle/>
          <a:p>
            <a:pPr marL="0" indent="0">
              <a:buNone/>
            </a:pPr>
            <a:r>
              <a:rPr lang="en-US" b="1" dirty="0"/>
              <a:t>1. </a:t>
            </a:r>
            <a:r>
              <a:rPr lang="es-ES_tradnl" b="1" dirty="0"/>
              <a:t>Distribución Estacionaria</a:t>
            </a:r>
            <a:r>
              <a:rPr lang="es-ES_tradnl" dirty="0"/>
              <a:t>:</a:t>
            </a:r>
          </a:p>
          <a:p>
            <a:pPr lvl="1">
              <a:buFont typeface="Arial" panose="020B0604020202020204" pitchFamily="34" charset="0"/>
              <a:buChar char="•"/>
            </a:pPr>
            <a:r>
              <a:rPr lang="es-ES_tradnl" dirty="0"/>
              <a:t>PageRank se basa en la distribución estacionaria de una cadena de </a:t>
            </a:r>
            <a:r>
              <a:rPr lang="es-ES_tradnl" dirty="0" err="1"/>
              <a:t>Markov</a:t>
            </a:r>
            <a:r>
              <a:rPr lang="es-ES_tradnl" dirty="0"/>
              <a:t>. En términos simples, es la probabilidad de que el caminante se encuentre en una página determinada después de un número infinito de pasos.</a:t>
            </a:r>
          </a:p>
          <a:p>
            <a:pPr marL="0" indent="0">
              <a:buNone/>
            </a:pPr>
            <a:r>
              <a:rPr lang="es-ES_tradnl" b="1" dirty="0"/>
              <a:t>2. Robustez</a:t>
            </a:r>
            <a:r>
              <a:rPr lang="es-ES_tradnl" dirty="0"/>
              <a:t>:</a:t>
            </a:r>
          </a:p>
          <a:p>
            <a:pPr lvl="1">
              <a:buFont typeface="Arial" panose="020B0604020202020204" pitchFamily="34" charset="0"/>
              <a:buChar char="•"/>
            </a:pPr>
            <a:r>
              <a:rPr lang="es-ES_tradnl" dirty="0"/>
              <a:t>PageRank es robusto frente a ciertas manipulaciones de enlaces. Debido a que los enlaces desde páginas con alto PageRank tienen más peso, no es fácil manipular el PageRank simplemente añadiendo muchos enlaces de baja calidad.</a:t>
            </a:r>
          </a:p>
          <a:p>
            <a:pPr marL="0" indent="0">
              <a:buNone/>
            </a:pPr>
            <a:r>
              <a:rPr lang="es-ES_tradnl" b="1" dirty="0"/>
              <a:t>3. Escalabilidad</a:t>
            </a:r>
            <a:r>
              <a:rPr lang="es-ES_tradnl" dirty="0"/>
              <a:t>:</a:t>
            </a:r>
          </a:p>
          <a:p>
            <a:pPr lvl="1">
              <a:buFont typeface="Arial" panose="020B0604020202020204" pitchFamily="34" charset="0"/>
              <a:buChar char="•"/>
            </a:pPr>
            <a:r>
              <a:rPr lang="es-ES_tradnl" dirty="0"/>
              <a:t>PageRank es escalable y puede calcularse eficientemente incluso para la enorme escala de la web.</a:t>
            </a:r>
          </a:p>
          <a:p>
            <a:pPr marL="0" indent="0">
              <a:buNone/>
            </a:pPr>
            <a:endParaRPr lang="en-MX" dirty="0"/>
          </a:p>
        </p:txBody>
      </p:sp>
    </p:spTree>
    <p:extLst>
      <p:ext uri="{BB962C8B-B14F-4D97-AF65-F5344CB8AC3E}">
        <p14:creationId xmlns:p14="http://schemas.microsoft.com/office/powerpoint/2010/main" val="1908530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7B49DDE3-D095-6B49-8468-C97AFBEC5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295D73-EA08-0947-AA5D-FB7760ADC168}"/>
              </a:ext>
            </a:extLst>
          </p:cNvPr>
          <p:cNvSpPr>
            <a:spLocks noGrp="1"/>
          </p:cNvSpPr>
          <p:nvPr>
            <p:ph type="title"/>
          </p:nvPr>
        </p:nvSpPr>
        <p:spPr>
          <a:xfrm>
            <a:off x="6096001" y="960030"/>
            <a:ext cx="5143500" cy="1507398"/>
          </a:xfrm>
        </p:spPr>
        <p:txBody>
          <a:bodyPr anchor="ctr">
            <a:normAutofit/>
          </a:bodyPr>
          <a:lstStyle/>
          <a:p>
            <a:r>
              <a:rPr lang="en-MX" dirty="0"/>
              <a:t>¿Qué es una red metabólica?</a:t>
            </a:r>
          </a:p>
        </p:txBody>
      </p:sp>
      <p:pic>
        <p:nvPicPr>
          <p:cNvPr id="6" name="Picture 5" descr="A colorful lines and circles&#10;&#10;Description automatically generated with medium confidence">
            <a:extLst>
              <a:ext uri="{FF2B5EF4-FFF2-40B4-BE49-F238E27FC236}">
                <a16:creationId xmlns:a16="http://schemas.microsoft.com/office/drawing/2014/main" id="{4F5515A7-4123-4340-AE51-5F96E25B518D}"/>
              </a:ext>
            </a:extLst>
          </p:cNvPr>
          <p:cNvPicPr>
            <a:picLocks noChangeAspect="1"/>
          </p:cNvPicPr>
          <p:nvPr/>
        </p:nvPicPr>
        <p:blipFill rotWithShape="1">
          <a:blip r:embed="rId2"/>
          <a:srcRect l="20960" r="22319" b="3"/>
          <a:stretch/>
        </p:blipFill>
        <p:spPr>
          <a:xfrm>
            <a:off x="1109595" y="805232"/>
            <a:ext cx="3876811" cy="5245563"/>
          </a:xfrm>
          <a:custGeom>
            <a:avLst/>
            <a:gdLst/>
            <a:ahLst/>
            <a:cxnLst/>
            <a:rect l="l" t="t" r="r" b="b"/>
            <a:pathLst>
              <a:path w="3876811" h="5245563">
                <a:moveTo>
                  <a:pt x="1941583" y="0"/>
                </a:moveTo>
                <a:lnTo>
                  <a:pt x="2111641" y="149097"/>
                </a:lnTo>
                <a:cubicBezTo>
                  <a:pt x="2533315" y="474958"/>
                  <a:pt x="3008487" y="564716"/>
                  <a:pt x="3370493" y="774451"/>
                </a:cubicBezTo>
                <a:cubicBezTo>
                  <a:pt x="3718590" y="1017851"/>
                  <a:pt x="3876811" y="1296993"/>
                  <a:pt x="3876811" y="1854684"/>
                </a:cubicBezTo>
                <a:lnTo>
                  <a:pt x="3876811" y="2019920"/>
                </a:lnTo>
                <a:lnTo>
                  <a:pt x="3876811" y="2491569"/>
                </a:lnTo>
                <a:lnTo>
                  <a:pt x="3876811" y="2753995"/>
                </a:lnTo>
                <a:lnTo>
                  <a:pt x="3876811" y="3115353"/>
                </a:lnTo>
                <a:lnTo>
                  <a:pt x="3876811" y="3390879"/>
                </a:lnTo>
                <a:cubicBezTo>
                  <a:pt x="3876811" y="3948571"/>
                  <a:pt x="3718588" y="4227713"/>
                  <a:pt x="3370493" y="4471114"/>
                </a:cubicBezTo>
                <a:cubicBezTo>
                  <a:pt x="3008484" y="4680847"/>
                  <a:pt x="2533312" y="4770605"/>
                  <a:pt x="2111639" y="5096465"/>
                </a:cubicBezTo>
                <a:lnTo>
                  <a:pt x="1935228" y="5245563"/>
                </a:lnTo>
                <a:lnTo>
                  <a:pt x="1765171" y="5096465"/>
                </a:lnTo>
                <a:cubicBezTo>
                  <a:pt x="1343496" y="4770605"/>
                  <a:pt x="868325" y="4680847"/>
                  <a:pt x="506317" y="4471114"/>
                </a:cubicBezTo>
                <a:cubicBezTo>
                  <a:pt x="158223" y="4227713"/>
                  <a:pt x="0" y="3948571"/>
                  <a:pt x="0" y="3390879"/>
                </a:cubicBezTo>
                <a:lnTo>
                  <a:pt x="0" y="3115353"/>
                </a:lnTo>
                <a:lnTo>
                  <a:pt x="0" y="2753995"/>
                </a:lnTo>
                <a:lnTo>
                  <a:pt x="0" y="2491569"/>
                </a:lnTo>
                <a:lnTo>
                  <a:pt x="0" y="2019920"/>
                </a:lnTo>
                <a:lnTo>
                  <a:pt x="0" y="1854684"/>
                </a:lnTo>
                <a:cubicBezTo>
                  <a:pt x="0" y="1296993"/>
                  <a:pt x="158224" y="1017851"/>
                  <a:pt x="506318" y="774451"/>
                </a:cubicBezTo>
                <a:cubicBezTo>
                  <a:pt x="868327" y="564716"/>
                  <a:pt x="1343498" y="474958"/>
                  <a:pt x="1765173" y="149097"/>
                </a:cubicBezTo>
                <a:close/>
              </a:path>
            </a:pathLst>
          </a:custGeom>
        </p:spPr>
      </p:pic>
      <p:sp>
        <p:nvSpPr>
          <p:cNvPr id="20" name="Freeform: Shape 19">
            <a:extLst>
              <a:ext uri="{FF2B5EF4-FFF2-40B4-BE49-F238E27FC236}">
                <a16:creationId xmlns:a16="http://schemas.microsoft.com/office/drawing/2014/main" id="{C3CA578B-5FA2-42B3-85A7-E78AFE06B4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0828" y="720724"/>
            <a:ext cx="4014345" cy="5414576"/>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282900" h="5795027">
                <a:moveTo>
                  <a:pt x="2144960" y="0"/>
                </a:moveTo>
                <a:lnTo>
                  <a:pt x="2332832" y="164715"/>
                </a:lnTo>
                <a:cubicBezTo>
                  <a:pt x="2798675" y="524709"/>
                  <a:pt x="3323620" y="623869"/>
                  <a:pt x="3723546" y="855573"/>
                </a:cubicBezTo>
                <a:cubicBezTo>
                  <a:pt x="4108105" y="1124469"/>
                  <a:pt x="4282900" y="1432851"/>
                  <a:pt x="4282900" y="2048959"/>
                </a:cubicBezTo>
                <a:lnTo>
                  <a:pt x="4282900" y="2231503"/>
                </a:lnTo>
                <a:lnTo>
                  <a:pt x="4282900" y="2752557"/>
                </a:lnTo>
                <a:lnTo>
                  <a:pt x="4282900" y="3042471"/>
                </a:lnTo>
                <a:lnTo>
                  <a:pt x="4282900" y="3441681"/>
                </a:lnTo>
                <a:lnTo>
                  <a:pt x="4282900" y="3746068"/>
                </a:lnTo>
                <a:cubicBezTo>
                  <a:pt x="4282900" y="4362177"/>
                  <a:pt x="4108103" y="4670559"/>
                  <a:pt x="3723546" y="4939455"/>
                </a:cubicBezTo>
                <a:cubicBezTo>
                  <a:pt x="3323617" y="5171158"/>
                  <a:pt x="2798672" y="527031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close/>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38733A9D-5C9C-AB4B-84EF-FCC46DEC32C8}"/>
              </a:ext>
            </a:extLst>
          </p:cNvPr>
          <p:cNvSpPr>
            <a:spLocks noGrp="1"/>
          </p:cNvSpPr>
          <p:nvPr>
            <p:ph idx="1"/>
          </p:nvPr>
        </p:nvSpPr>
        <p:spPr>
          <a:xfrm>
            <a:off x="6096001" y="2844800"/>
            <a:ext cx="5143500" cy="3053170"/>
          </a:xfrm>
        </p:spPr>
        <p:txBody>
          <a:bodyPr anchor="t">
            <a:normAutofit/>
          </a:bodyPr>
          <a:lstStyle/>
          <a:p>
            <a:pPr>
              <a:lnSpc>
                <a:spcPct val="100000"/>
              </a:lnSpc>
            </a:pPr>
            <a:r>
              <a:rPr lang="es-ES_tradnl" dirty="0"/>
              <a:t>Es una representación estructural y funcional de las interacciones bioquímicas que ocurren dentro de una célula. En estas redes, los nodos representan metabolitos (pequeñas moléculas químicas que participan en las reacciones metabólicas), y los enlaces (o aristas) representan reacciones bioquímicas que convierten un metabolito en otro.</a:t>
            </a:r>
            <a:br>
              <a:rPr lang="en-MX" dirty="0"/>
            </a:br>
            <a:endParaRPr lang="en-MX" b="1"/>
          </a:p>
        </p:txBody>
      </p:sp>
    </p:spTree>
    <p:extLst>
      <p:ext uri="{BB962C8B-B14F-4D97-AF65-F5344CB8AC3E}">
        <p14:creationId xmlns:p14="http://schemas.microsoft.com/office/powerpoint/2010/main" val="4271187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CE423-3696-6C4C-B70B-F68FF528C792}"/>
              </a:ext>
            </a:extLst>
          </p:cNvPr>
          <p:cNvSpPr>
            <a:spLocks noGrp="1"/>
          </p:cNvSpPr>
          <p:nvPr>
            <p:ph type="title"/>
          </p:nvPr>
        </p:nvSpPr>
        <p:spPr/>
        <p:txBody>
          <a:bodyPr/>
          <a:lstStyle/>
          <a:p>
            <a:r>
              <a:rPr lang="es-ES_tradnl" dirty="0"/>
              <a:t>Componentes de la Red Metabólica</a:t>
            </a:r>
          </a:p>
        </p:txBody>
      </p:sp>
      <p:sp>
        <p:nvSpPr>
          <p:cNvPr id="3" name="Content Placeholder 2">
            <a:extLst>
              <a:ext uri="{FF2B5EF4-FFF2-40B4-BE49-F238E27FC236}">
                <a16:creationId xmlns:a16="http://schemas.microsoft.com/office/drawing/2014/main" id="{8F98001B-E69C-0E48-BB3F-E9DD8B07AE48}"/>
              </a:ext>
            </a:extLst>
          </p:cNvPr>
          <p:cNvSpPr>
            <a:spLocks noGrp="1"/>
          </p:cNvSpPr>
          <p:nvPr>
            <p:ph idx="1"/>
          </p:nvPr>
        </p:nvSpPr>
        <p:spPr/>
        <p:txBody>
          <a:bodyPr>
            <a:normAutofit lnSpcReduction="10000"/>
          </a:bodyPr>
          <a:lstStyle/>
          <a:p>
            <a:pPr marL="0" indent="0">
              <a:buNone/>
            </a:pPr>
            <a:r>
              <a:rPr lang="es-ES_tradnl" b="1" dirty="0"/>
              <a:t>1. Metabolitos (Nodos)</a:t>
            </a:r>
            <a:r>
              <a:rPr lang="es-ES_tradnl" dirty="0"/>
              <a:t>:</a:t>
            </a:r>
          </a:p>
          <a:p>
            <a:pPr lvl="1">
              <a:buFont typeface="Arial" panose="020B0604020202020204" pitchFamily="34" charset="0"/>
              <a:buChar char="•"/>
            </a:pPr>
            <a:r>
              <a:rPr lang="es-ES_tradnl" b="1" dirty="0"/>
              <a:t>Definición</a:t>
            </a:r>
            <a:r>
              <a:rPr lang="es-ES_tradnl" dirty="0"/>
              <a:t>: Son las pequeñas moléculas involucradas en las reacciones metabólicas. Ejemplos: glucosa, ATP, aminoácidos, ácidos grasos, etc.</a:t>
            </a:r>
          </a:p>
          <a:p>
            <a:pPr lvl="1">
              <a:buFont typeface="Arial" panose="020B0604020202020204" pitchFamily="34" charset="0"/>
              <a:buChar char="•"/>
            </a:pPr>
            <a:r>
              <a:rPr lang="es-ES_tradnl" b="1" dirty="0"/>
              <a:t>Rol</a:t>
            </a:r>
            <a:r>
              <a:rPr lang="es-ES_tradnl" dirty="0"/>
              <a:t>: Actúan como sustratos, productos, intermediarios o cofactores en las reacciones metabólicas.</a:t>
            </a:r>
          </a:p>
          <a:p>
            <a:pPr marL="0" indent="0">
              <a:buNone/>
            </a:pPr>
            <a:r>
              <a:rPr lang="es-ES_tradnl" b="1" dirty="0"/>
              <a:t>2. Reacciones Bioquímicas (Enlaces)</a:t>
            </a:r>
            <a:r>
              <a:rPr lang="es-ES_tradnl" dirty="0"/>
              <a:t>:</a:t>
            </a:r>
          </a:p>
          <a:p>
            <a:pPr lvl="1">
              <a:buFont typeface="Arial" panose="020B0604020202020204" pitchFamily="34" charset="0"/>
              <a:buChar char="•"/>
            </a:pPr>
            <a:r>
              <a:rPr lang="es-ES_tradnl" b="1" dirty="0"/>
              <a:t>Definición</a:t>
            </a:r>
            <a:r>
              <a:rPr lang="es-ES_tradnl" dirty="0"/>
              <a:t>: Son las transformaciones químicas que convierten un metabolito en otro. Estas reacciones son catalizadas por enzimas.</a:t>
            </a:r>
          </a:p>
          <a:p>
            <a:pPr lvl="1">
              <a:buFont typeface="Arial" panose="020B0604020202020204" pitchFamily="34" charset="0"/>
              <a:buChar char="•"/>
            </a:pPr>
            <a:r>
              <a:rPr lang="es-ES_tradnl" b="1" dirty="0"/>
              <a:t>Tipos de Reacciones</a:t>
            </a:r>
            <a:r>
              <a:rPr lang="es-ES_tradnl" dirty="0"/>
              <a:t>: Incluyen reacciones de catabolismo (degradación de moléculas para obtener energía) y anabolismo (síntesis de moléculas complejas a partir de moléculas más simples).</a:t>
            </a:r>
          </a:p>
          <a:p>
            <a:endParaRPr lang="es-ES_tradnl" dirty="0"/>
          </a:p>
        </p:txBody>
      </p:sp>
    </p:spTree>
    <p:extLst>
      <p:ext uri="{BB962C8B-B14F-4D97-AF65-F5344CB8AC3E}">
        <p14:creationId xmlns:p14="http://schemas.microsoft.com/office/powerpoint/2010/main" val="4023434586"/>
      </p:ext>
    </p:extLst>
  </p:cSld>
  <p:clrMapOvr>
    <a:masterClrMapping/>
  </p:clrMapOvr>
</p:sld>
</file>

<file path=ppt/theme/theme1.xml><?xml version="1.0" encoding="utf-8"?>
<a:theme xmlns:a="http://schemas.openxmlformats.org/drawingml/2006/main" name="MarrakeshVTI">
  <a:themeElements>
    <a:clrScheme name="AnalogousFromRegularSeed_2SEEDS">
      <a:dk1>
        <a:srgbClr val="000000"/>
      </a:dk1>
      <a:lt1>
        <a:srgbClr val="FFFFFF"/>
      </a:lt1>
      <a:dk2>
        <a:srgbClr val="1C311C"/>
      </a:dk2>
      <a:lt2>
        <a:srgbClr val="F2F0F3"/>
      </a:lt2>
      <a:accent1>
        <a:srgbClr val="45B814"/>
      </a:accent1>
      <a:accent2>
        <a:srgbClr val="85AE1F"/>
      </a:accent2>
      <a:accent3>
        <a:srgbClr val="21B833"/>
      </a:accent3>
      <a:accent4>
        <a:srgbClr val="6C31DA"/>
      </a:accent4>
      <a:accent5>
        <a:srgbClr val="BA29E7"/>
      </a:accent5>
      <a:accent6>
        <a:srgbClr val="D517B2"/>
      </a:accent6>
      <a:hlink>
        <a:srgbClr val="993FBF"/>
      </a:hlink>
      <a:folHlink>
        <a:srgbClr val="7F7F7F"/>
      </a:folHlink>
    </a:clrScheme>
    <a:fontScheme name="Goudy">
      <a:majorFont>
        <a:latin typeface="Goudy Old Style"/>
        <a:ea typeface=""/>
        <a:cs typeface=""/>
      </a:majorFont>
      <a:minorFont>
        <a:latin typeface="Goudy Old Styl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rrakeshVTI" id="{DCD97A9B-DAE4-42FA-B2F9-0A5C34F43D6C}" vid="{A7163F41-974B-4A88-831F-D9DFFFE40CE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967</TotalTime>
  <Words>2536</Words>
  <Application>Microsoft Macintosh PowerPoint</Application>
  <PresentationFormat>Widescreen</PresentationFormat>
  <Paragraphs>149</Paragraphs>
  <Slides>23</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Cambria Math</vt:lpstr>
      <vt:lpstr>Goudy Old Style</vt:lpstr>
      <vt:lpstr>Helvetica</vt:lpstr>
      <vt:lpstr>Source Sans Pro</vt:lpstr>
      <vt:lpstr>MarrakeshVTI</vt:lpstr>
      <vt:lpstr>Cuándo la Web conoce a la celula</vt:lpstr>
      <vt:lpstr>Objetivos</vt:lpstr>
      <vt:lpstr>¿Qué es PageRank?</vt:lpstr>
      <vt:lpstr>Fundamentos de PageRank</vt:lpstr>
      <vt:lpstr>Fundamentos de PageRank</vt:lpstr>
      <vt:lpstr>Cálculo del PageRank</vt:lpstr>
      <vt:lpstr>Propiedades del PageRank</vt:lpstr>
      <vt:lpstr>¿Qué es una red metabólica?</vt:lpstr>
      <vt:lpstr>Componentes de la Red Metabólica</vt:lpstr>
      <vt:lpstr>Tipos de Redes Metabólicas</vt:lpstr>
      <vt:lpstr>Ejemplo Modelado de Red Metabólica Dirigida</vt:lpstr>
      <vt:lpstr>Propiedades de las Redes Metabólicas</vt:lpstr>
      <vt:lpstr>Análisis de Redes Metabólicas con PageRank</vt:lpstr>
      <vt:lpstr>Aplicaciones de la Redes Metabólicas</vt:lpstr>
      <vt:lpstr>Caso práctico</vt:lpstr>
      <vt:lpstr>Características PageRank</vt:lpstr>
      <vt:lpstr>PowerPoint Presentation</vt:lpstr>
      <vt:lpstr>Redes de Interacción Proteína-Proteína (PPI) vs Redes Metabólicas</vt:lpstr>
      <vt:lpstr>Resultados y Discusión </vt:lpstr>
      <vt:lpstr>PageRank Personalizado para Redes PPI</vt:lpstr>
      <vt:lpstr>PowerPoint Presentation</vt:lpstr>
      <vt:lpstr>Conclusiones</vt:lpstr>
      <vt:lpstr>Referencias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Cuándo la Web conoce a la celula</dc:title>
  <dc:creator>Eduardo Vázquez Hernández</dc:creator>
  <cp:lastModifiedBy>Eduardo Vázquez Hernández</cp:lastModifiedBy>
  <cp:revision>8</cp:revision>
  <dcterms:created xsi:type="dcterms:W3CDTF">2024-06-13T04:52:29Z</dcterms:created>
  <dcterms:modified xsi:type="dcterms:W3CDTF">2024-06-13T20:59:55Z</dcterms:modified>
</cp:coreProperties>
</file>

<file path=docProps/thumbnail.jpeg>
</file>